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8"/>
  </p:notesMasterIdLst>
  <p:sldIdLst>
    <p:sldId id="256" r:id="rId2"/>
    <p:sldId id="257" r:id="rId3"/>
    <p:sldId id="258" r:id="rId4"/>
    <p:sldId id="259" r:id="rId5"/>
    <p:sldId id="260" r:id="rId6"/>
    <p:sldId id="262" r:id="rId7"/>
    <p:sldId id="264" r:id="rId8"/>
    <p:sldId id="297" r:id="rId9"/>
    <p:sldId id="265" r:id="rId10"/>
    <p:sldId id="300" r:id="rId11"/>
    <p:sldId id="315" r:id="rId12"/>
    <p:sldId id="316" r:id="rId13"/>
    <p:sldId id="317" r:id="rId14"/>
    <p:sldId id="318" r:id="rId15"/>
    <p:sldId id="319" r:id="rId16"/>
    <p:sldId id="320" r:id="rId17"/>
    <p:sldId id="321" r:id="rId18"/>
    <p:sldId id="326" r:id="rId19"/>
    <p:sldId id="301" r:id="rId20"/>
    <p:sldId id="278" r:id="rId21"/>
    <p:sldId id="279" r:id="rId22"/>
    <p:sldId id="280" r:id="rId23"/>
    <p:sldId id="281" r:id="rId24"/>
    <p:sldId id="282" r:id="rId25"/>
    <p:sldId id="283" r:id="rId26"/>
    <p:sldId id="324" r:id="rId27"/>
    <p:sldId id="284" r:id="rId28"/>
    <p:sldId id="308" r:id="rId29"/>
    <p:sldId id="286" r:id="rId30"/>
    <p:sldId id="322" r:id="rId31"/>
    <p:sldId id="323" r:id="rId32"/>
    <p:sldId id="287" r:id="rId33"/>
    <p:sldId id="288" r:id="rId34"/>
    <p:sldId id="302" r:id="rId35"/>
    <p:sldId id="325" r:id="rId36"/>
    <p:sldId id="289" r:id="rId37"/>
    <p:sldId id="307" r:id="rId38"/>
    <p:sldId id="309" r:id="rId39"/>
    <p:sldId id="310" r:id="rId40"/>
    <p:sldId id="311" r:id="rId41"/>
    <p:sldId id="312" r:id="rId42"/>
    <p:sldId id="313" r:id="rId43"/>
    <p:sldId id="271" r:id="rId44"/>
    <p:sldId id="314" r:id="rId45"/>
    <p:sldId id="273" r:id="rId46"/>
    <p:sldId id="27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Untitled Section" id="{023BA02E-B94B-45F1-AAD1-3FC2D770F484}">
          <p14:sldIdLst/>
        </p14:section>
        <p14:section name="Untitled Section" id="{5000C7F0-344D-43BF-97A4-F06F4222C60D}">
          <p14:sldIdLst>
            <p14:sldId id="256"/>
            <p14:sldId id="257"/>
            <p14:sldId id="258"/>
            <p14:sldId id="259"/>
            <p14:sldId id="260"/>
            <p14:sldId id="262"/>
            <p14:sldId id="263"/>
            <p14:sldId id="264"/>
            <p14:sldId id="265"/>
            <p14:sldId id="266"/>
            <p14:sldId id="278"/>
            <p14:sldId id="279"/>
            <p14:sldId id="280"/>
            <p14:sldId id="281"/>
            <p14:sldId id="282"/>
            <p14:sldId id="283"/>
            <p14:sldId id="284"/>
            <p14:sldId id="286"/>
            <p14:sldId id="287"/>
            <p14:sldId id="288"/>
            <p14:sldId id="289"/>
            <p14:sldId id="285"/>
            <p14:sldId id="290"/>
            <p14:sldId id="291"/>
            <p14:sldId id="292"/>
            <p14:sldId id="293"/>
            <p14:sldId id="294"/>
            <p14:sldId id="295"/>
            <p14:sldId id="267"/>
            <p14:sldId id="296"/>
            <p14:sldId id="268"/>
            <p14:sldId id="269"/>
            <p14:sldId id="270"/>
            <p14:sldId id="276"/>
            <p14:sldId id="271"/>
            <p14:sldId id="272"/>
            <p14:sldId id="277"/>
            <p14:sldId id="273"/>
            <p14:sldId id="2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D1E2"/>
    <a:srgbClr val="172DFB"/>
    <a:srgbClr val="46F61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89247" autoAdjust="0"/>
  </p:normalViewPr>
  <p:slideViewPr>
    <p:cSldViewPr>
      <p:cViewPr>
        <p:scale>
          <a:sx n="80" d="100"/>
          <a:sy n="80" d="100"/>
        </p:scale>
        <p:origin x="-1488"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8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E72F0C-610F-465A-AAE8-9F8F2F049725}" type="datetimeFigureOut">
              <a:rPr lang="en-IN" smtClean="0"/>
              <a:pPr/>
              <a:t>16-04-2021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A338D1-8B2C-4483-B9DB-4471645BA4E9}" type="slidenum">
              <a:rPr lang="en-IN" smtClean="0"/>
              <a:pPr/>
              <a:t>‹#›</a:t>
            </a:fld>
            <a:endParaRPr lang="en-IN"/>
          </a:p>
        </p:txBody>
      </p:sp>
    </p:spTree>
    <p:extLst>
      <p:ext uri="{BB962C8B-B14F-4D97-AF65-F5344CB8AC3E}">
        <p14:creationId xmlns:p14="http://schemas.microsoft.com/office/powerpoint/2010/main" xmlns="" val="354698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BA338D1-8B2C-4483-B9DB-4471645BA4E9}" type="slidenum">
              <a:rPr lang="en-IN" smtClean="0"/>
              <a:pPr/>
              <a:t>1</a:t>
            </a:fld>
            <a:endParaRPr lang="en-IN" dirty="0"/>
          </a:p>
        </p:txBody>
      </p:sp>
    </p:spTree>
    <p:extLst>
      <p:ext uri="{BB962C8B-B14F-4D97-AF65-F5344CB8AC3E}">
        <p14:creationId xmlns:p14="http://schemas.microsoft.com/office/powerpoint/2010/main" xmlns="" val="4084010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A338D1-8B2C-4483-B9DB-4471645BA4E9}" type="slidenum">
              <a:rPr lang="en-IN" smtClean="0"/>
              <a:pPr/>
              <a:t>11</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mtClean="0"/>
              <a:t>Cotext </a:t>
            </a:r>
            <a:r>
              <a:rPr lang="en-IN" dirty="0" smtClean="0"/>
              <a:t>Level Diagram</a:t>
            </a:r>
          </a:p>
          <a:p>
            <a:endParaRPr lang="en-IN" dirty="0"/>
          </a:p>
        </p:txBody>
      </p:sp>
      <p:sp>
        <p:nvSpPr>
          <p:cNvPr id="4" name="Slide Number Placeholder 3"/>
          <p:cNvSpPr>
            <a:spLocks noGrp="1"/>
          </p:cNvSpPr>
          <p:nvPr>
            <p:ph type="sldNum" sz="quarter" idx="10"/>
          </p:nvPr>
        </p:nvSpPr>
        <p:spPr/>
        <p:txBody>
          <a:bodyPr/>
          <a:lstStyle/>
          <a:p>
            <a:fld id="{EBA338D1-8B2C-4483-B9DB-4471645BA4E9}" type="slidenum">
              <a:rPr lang="en-IN" smtClean="0"/>
              <a:pPr/>
              <a:t>12</a:t>
            </a:fld>
            <a:endParaRPr lang="en-IN"/>
          </a:p>
        </p:txBody>
      </p:sp>
    </p:spTree>
    <p:extLst>
      <p:ext uri="{BB962C8B-B14F-4D97-AF65-F5344CB8AC3E}">
        <p14:creationId xmlns:p14="http://schemas.microsoft.com/office/powerpoint/2010/main" xmlns="" val="1648903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BA338D1-8B2C-4483-B9DB-4471645BA4E9}" type="slidenum">
              <a:rPr lang="en-IN" smtClean="0"/>
              <a:pPr/>
              <a:t>13</a:t>
            </a:fld>
            <a:endParaRPr lang="en-IN"/>
          </a:p>
        </p:txBody>
      </p:sp>
    </p:spTree>
    <p:extLst>
      <p:ext uri="{BB962C8B-B14F-4D97-AF65-F5344CB8AC3E}">
        <p14:creationId xmlns:p14="http://schemas.microsoft.com/office/powerpoint/2010/main" xmlns="" val="410813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BA338D1-8B2C-4483-B9DB-4471645BA4E9}" type="slidenum">
              <a:rPr lang="en-IN" smtClean="0"/>
              <a:pPr/>
              <a:t>14</a:t>
            </a:fld>
            <a:endParaRPr lang="en-IN"/>
          </a:p>
        </p:txBody>
      </p:sp>
    </p:spTree>
    <p:extLst>
      <p:ext uri="{BB962C8B-B14F-4D97-AF65-F5344CB8AC3E}">
        <p14:creationId xmlns:p14="http://schemas.microsoft.com/office/powerpoint/2010/main" xmlns="" val="3636719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A338D1-8B2C-4483-B9DB-4471645BA4E9}" type="slidenum">
              <a:rPr lang="en-IN" smtClean="0"/>
              <a:pPr/>
              <a:t>29</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A338D1-8B2C-4483-B9DB-4471645BA4E9}" type="slidenum">
              <a:rPr lang="en-IN" smtClean="0"/>
              <a:pPr/>
              <a:t>34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D8BD707-D9CF-40AE-B4C6-C98DA3205C09}" type="datetimeFigureOut">
              <a:rPr lang="en-US" smtClean="0"/>
              <a:pPr/>
              <a:t>4/16/2021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4/16/2021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4/16/2021</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1D8BD707-D9CF-40AE-B4C6-C98DA3205C09}" type="datetimeFigureOut">
              <a:rPr lang="en-US" smtClean="0"/>
              <a:pPr/>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1D8BD707-D9CF-40AE-B4C6-C98DA3205C09}" type="datetimeFigureOut">
              <a:rPr lang="en-US" smtClean="0"/>
              <a:pPr/>
              <a:t>4/16/2021</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433050" y="0"/>
            <a:ext cx="8177550" cy="6553200"/>
          </a:xfrm>
        </p:spPr>
        <p:txBody>
          <a:bodyPr>
            <a:normAutofit/>
          </a:bodyPr>
          <a:lstStyle/>
          <a:p>
            <a:pPr algn="ctr"/>
            <a:r>
              <a:rPr lang="en-US" b="1" dirty="0" smtClean="0"/>
              <a:t> </a:t>
            </a:r>
            <a:endParaRPr lang="en-US" dirty="0" smtClean="0"/>
          </a:p>
          <a:p>
            <a:pPr algn="ctr"/>
            <a:r>
              <a:rPr lang="en-US" b="1" dirty="0" smtClean="0"/>
              <a:t> </a:t>
            </a:r>
            <a:endParaRPr lang="en-US" dirty="0" smtClean="0"/>
          </a:p>
          <a:p>
            <a:pPr algn="ctr"/>
            <a:r>
              <a:rPr lang="en-US" b="1" u="sng" dirty="0" smtClean="0"/>
              <a:t>P.E.S</a:t>
            </a:r>
            <a:endParaRPr lang="en-US" dirty="0" smtClean="0"/>
          </a:p>
          <a:p>
            <a:pPr algn="ctr"/>
            <a:r>
              <a:rPr lang="en-US" b="1" u="sng" dirty="0" smtClean="0"/>
              <a:t>Modern College of Arts Science and Commerce, </a:t>
            </a:r>
            <a:endParaRPr lang="en-US" dirty="0" smtClean="0"/>
          </a:p>
          <a:p>
            <a:pPr algn="ctr"/>
            <a:r>
              <a:rPr lang="en-US" b="1" dirty="0" smtClean="0"/>
              <a:t>(Business Administration Campus)</a:t>
            </a:r>
            <a:endParaRPr lang="en-US" dirty="0" smtClean="0"/>
          </a:p>
          <a:p>
            <a:pPr algn="ctr"/>
            <a:r>
              <a:rPr lang="en-US" b="1" u="sng" dirty="0" err="1" smtClean="0"/>
              <a:t>Shivaji</a:t>
            </a:r>
            <a:r>
              <a:rPr lang="en-US" b="1" u="sng" dirty="0" smtClean="0"/>
              <a:t> </a:t>
            </a:r>
            <a:r>
              <a:rPr lang="en-US" b="1" u="sng" dirty="0" err="1" smtClean="0"/>
              <a:t>nagar</a:t>
            </a:r>
            <a:r>
              <a:rPr lang="en-US" b="1" u="sng" dirty="0" smtClean="0"/>
              <a:t> </a:t>
            </a:r>
            <a:r>
              <a:rPr lang="en-US" b="1" u="sng" dirty="0" smtClean="0"/>
              <a:t>Pune-411005</a:t>
            </a:r>
            <a:endParaRPr lang="en-US" dirty="0" smtClean="0"/>
          </a:p>
          <a:p>
            <a:pPr algn="ctr"/>
            <a:r>
              <a:rPr lang="en-US" b="1" dirty="0" smtClean="0"/>
              <a:t> </a:t>
            </a:r>
            <a:endParaRPr lang="en-US" dirty="0" smtClean="0"/>
          </a:p>
          <a:p>
            <a:pPr algn="ctr"/>
            <a:r>
              <a:rPr lang="en-US" dirty="0" smtClean="0"/>
              <a:t> </a:t>
            </a:r>
          </a:p>
          <a:p>
            <a:pPr algn="ctr"/>
            <a:r>
              <a:rPr lang="en-US" b="1" dirty="0" smtClean="0"/>
              <a:t> </a:t>
            </a:r>
            <a:endParaRPr lang="en-US" dirty="0" smtClean="0"/>
          </a:p>
          <a:p>
            <a:pPr algn="ctr"/>
            <a:r>
              <a:rPr lang="en-US" b="1" u="sng" dirty="0" smtClean="0"/>
              <a:t>Project Topic:-  “Fitness Center and products order system”</a:t>
            </a:r>
            <a:endParaRPr lang="en-US" dirty="0" smtClean="0"/>
          </a:p>
          <a:p>
            <a:pPr algn="ctr"/>
            <a:r>
              <a:rPr lang="en-US" dirty="0" smtClean="0"/>
              <a:t> </a:t>
            </a:r>
            <a:endParaRPr lang="en-US" dirty="0" smtClean="0"/>
          </a:p>
          <a:p>
            <a:pPr algn="ctr"/>
            <a:r>
              <a:rPr lang="en-US" dirty="0" smtClean="0"/>
              <a:t> </a:t>
            </a:r>
          </a:p>
          <a:p>
            <a:pPr algn="ctr"/>
            <a:r>
              <a:rPr lang="en-US" b="1" u="sng" dirty="0" smtClean="0"/>
              <a:t>Project Member:-</a:t>
            </a:r>
            <a:r>
              <a:rPr lang="en-US" b="1" dirty="0" smtClean="0"/>
              <a:t>   1) </a:t>
            </a:r>
            <a:r>
              <a:rPr lang="en-US" b="1" dirty="0" err="1" smtClean="0"/>
              <a:t>Ayush</a:t>
            </a:r>
            <a:r>
              <a:rPr lang="en-US" b="1" dirty="0" smtClean="0"/>
              <a:t> </a:t>
            </a:r>
            <a:r>
              <a:rPr lang="en-US" b="1" dirty="0" err="1" smtClean="0"/>
              <a:t>Kabra</a:t>
            </a:r>
            <a:r>
              <a:rPr lang="en-US" b="1" dirty="0" smtClean="0"/>
              <a:t>              Div:- B</a:t>
            </a:r>
            <a:endParaRPr lang="en-US" dirty="0" smtClean="0"/>
          </a:p>
          <a:p>
            <a:pPr algn="ctr"/>
            <a:r>
              <a:rPr lang="en-US" b="1" dirty="0" smtClean="0"/>
              <a:t>    </a:t>
            </a:r>
            <a:r>
              <a:rPr lang="en-US" b="1" dirty="0" smtClean="0"/>
              <a:t> </a:t>
            </a:r>
            <a:r>
              <a:rPr lang="en-US" b="1" dirty="0" smtClean="0"/>
              <a:t>                              2) </a:t>
            </a:r>
            <a:r>
              <a:rPr lang="en-US" b="1" dirty="0" err="1" smtClean="0"/>
              <a:t>Kajal</a:t>
            </a:r>
            <a:r>
              <a:rPr lang="en-US" b="1" dirty="0" smtClean="0"/>
              <a:t> </a:t>
            </a:r>
            <a:r>
              <a:rPr lang="en-US" b="1" dirty="0" err="1" smtClean="0"/>
              <a:t>Suryawanshi</a:t>
            </a:r>
            <a:r>
              <a:rPr lang="en-US" b="1" dirty="0" smtClean="0"/>
              <a:t>     Div :- B</a:t>
            </a:r>
            <a:endParaRPr lang="en-US" dirty="0" smtClean="0"/>
          </a:p>
          <a:p>
            <a:pPr algn="ctr"/>
            <a:r>
              <a:rPr lang="en-US" dirty="0" smtClean="0"/>
              <a:t> </a:t>
            </a:r>
          </a:p>
          <a:p>
            <a:pPr algn="ctr"/>
            <a:r>
              <a:rPr lang="en-US" b="1" u="sng" dirty="0" smtClean="0"/>
              <a:t>Project Guide:-</a:t>
            </a:r>
            <a:r>
              <a:rPr lang="en-US" b="1" dirty="0" smtClean="0"/>
              <a:t> </a:t>
            </a:r>
            <a:r>
              <a:rPr lang="en-US" b="1" dirty="0" err="1" smtClean="0"/>
              <a:t>Prof.Shridevi</a:t>
            </a:r>
            <a:r>
              <a:rPr lang="en-US" b="1" dirty="0" smtClean="0"/>
              <a:t>  </a:t>
            </a:r>
            <a:r>
              <a:rPr lang="en-US" b="1" dirty="0" err="1" smtClean="0"/>
              <a:t>Pawar</a:t>
            </a:r>
            <a:endParaRPr lang="en-US" dirty="0" smtClean="0"/>
          </a:p>
          <a:p>
            <a:pPr algn="ctr"/>
            <a:endParaRPr lang="en-US" dirty="0"/>
          </a:p>
        </p:txBody>
      </p:sp>
    </p:spTree>
    <p:extLst>
      <p:ext uri="{BB962C8B-B14F-4D97-AF65-F5344CB8AC3E}">
        <p14:creationId xmlns:p14="http://schemas.microsoft.com/office/powerpoint/2010/main" xmlns="" val="32476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C00000"/>
                </a:solidFill>
                <a:effectLst>
                  <a:outerShdw blurRad="38100" dist="38100" dir="2700000" algn="tl">
                    <a:srgbClr val="000000">
                      <a:alpha val="43137"/>
                    </a:srgbClr>
                  </a:outerShdw>
                </a:effectLst>
                <a:latin typeface="Impact" pitchFamily="34" charset="0"/>
                <a:cs typeface="Times New Roman" pitchFamily="18" charset="0"/>
              </a:rPr>
              <a:t>List of Process </a:t>
            </a:r>
            <a:r>
              <a:rPr lang="en-IN" dirty="0" smtClean="0">
                <a:solidFill>
                  <a:srgbClr val="C00000"/>
                </a:solidFill>
                <a:latin typeface="Impact" pitchFamily="34" charset="0"/>
                <a:cs typeface="Times New Roman" pitchFamily="18" charset="0"/>
              </a:rPr>
              <a:t>Within System</a:t>
            </a:r>
            <a:endParaRPr lang="en-US" dirty="0">
              <a:solidFill>
                <a:srgbClr val="C00000"/>
              </a:solidFill>
              <a:latin typeface="Impact" pitchFamily="34" charset="0"/>
            </a:endParaRPr>
          </a:p>
        </p:txBody>
      </p:sp>
      <p:sp>
        <p:nvSpPr>
          <p:cNvPr id="3" name="Content Placeholder 2"/>
          <p:cNvSpPr>
            <a:spLocks noGrp="1"/>
          </p:cNvSpPr>
          <p:nvPr>
            <p:ph idx="1"/>
          </p:nvPr>
        </p:nvSpPr>
        <p:spPr>
          <a:xfrm>
            <a:off x="1435608" y="1219200"/>
            <a:ext cx="7498080" cy="5638800"/>
          </a:xfrm>
        </p:spPr>
        <p:txBody>
          <a:bodyPr>
            <a:normAutofit fontScale="47500" lnSpcReduction="20000"/>
          </a:bodyPr>
          <a:lstStyle/>
          <a:p>
            <a:pPr lvl="0">
              <a:buClrTx/>
            </a:pPr>
            <a:r>
              <a:rPr lang="en-US" sz="3600" dirty="0" smtClean="0"/>
              <a:t>module provides information about various suppliers along with their name, addresses, contact no. email etc.</a:t>
            </a:r>
          </a:p>
          <a:p>
            <a:pPr lvl="0">
              <a:buClrTx/>
            </a:pPr>
            <a:r>
              <a:rPr lang="en-US" sz="3600" b="1" u="sng" dirty="0" smtClean="0"/>
              <a:t>Stock </a:t>
            </a:r>
            <a:r>
              <a:rPr lang="en-US" sz="3600" b="1" u="sng" dirty="0" err="1" smtClean="0"/>
              <a:t>updation</a:t>
            </a:r>
            <a:r>
              <a:rPr lang="en-US" sz="3600" b="1" u="sng" dirty="0" smtClean="0"/>
              <a:t> process:</a:t>
            </a:r>
            <a:r>
              <a:rPr lang="en-US" sz="3600" b="1" dirty="0" smtClean="0"/>
              <a:t> </a:t>
            </a:r>
            <a:r>
              <a:rPr lang="en-US" sz="3600" dirty="0" smtClean="0"/>
              <a:t>This process includes all details of stock available along with its maintenance details.</a:t>
            </a:r>
          </a:p>
          <a:p>
            <a:pPr lvl="0">
              <a:buClrTx/>
            </a:pPr>
            <a:r>
              <a:rPr lang="en-US" sz="3600" b="1" u="sng" dirty="0" smtClean="0"/>
              <a:t>Scheduling details:</a:t>
            </a:r>
            <a:r>
              <a:rPr lang="en-US" sz="3600" dirty="0" smtClean="0"/>
              <a:t> This module will provide the details of the batches of the members according to the packages chosen and also the schedule of work time of employees.</a:t>
            </a:r>
          </a:p>
          <a:p>
            <a:pPr lvl="0">
              <a:buClrTx/>
            </a:pPr>
            <a:r>
              <a:rPr lang="en-US" sz="3600" b="1" u="sng" dirty="0" smtClean="0"/>
              <a:t>Outsourcing details:</a:t>
            </a:r>
            <a:r>
              <a:rPr lang="en-US" sz="3600" b="1" dirty="0" smtClean="0"/>
              <a:t> </a:t>
            </a:r>
            <a:r>
              <a:rPr lang="en-US" sz="3600" dirty="0" smtClean="0"/>
              <a:t>This module gives information about the daily or monthly expenses of outsourcing various services like cleaning and maintenance of gym providing with healthcare doctors advisors and seminars.</a:t>
            </a:r>
          </a:p>
          <a:p>
            <a:pPr lvl="0">
              <a:buClrTx/>
            </a:pPr>
            <a:r>
              <a:rPr lang="en-US" sz="3600" b="1" u="sng" dirty="0" smtClean="0"/>
              <a:t>Progress details:</a:t>
            </a:r>
            <a:r>
              <a:rPr lang="en-US" sz="3600" b="1" dirty="0" smtClean="0"/>
              <a:t> </a:t>
            </a:r>
            <a:r>
              <a:rPr lang="en-US" sz="3600" dirty="0" smtClean="0"/>
              <a:t>This module will provide the details about the member’s progress after a period of time. </a:t>
            </a:r>
          </a:p>
          <a:p>
            <a:pPr lvl="0">
              <a:buClrTx/>
            </a:pPr>
            <a:r>
              <a:rPr lang="en-US" sz="3600" b="1" u="sng" dirty="0" smtClean="0"/>
              <a:t>Charges details:</a:t>
            </a:r>
            <a:r>
              <a:rPr lang="en-US" sz="3600" b="1" dirty="0" smtClean="0"/>
              <a:t> </a:t>
            </a:r>
            <a:r>
              <a:rPr lang="en-US" sz="3600" dirty="0" smtClean="0"/>
              <a:t>This module gives details about the charges that are applied for different packages or services.</a:t>
            </a:r>
          </a:p>
          <a:p>
            <a:pPr lvl="0">
              <a:buClrTx/>
            </a:pPr>
            <a:r>
              <a:rPr lang="en-US" sz="3600" b="1" u="sng" dirty="0" smtClean="0"/>
              <a:t>Feedback Process:</a:t>
            </a:r>
            <a:r>
              <a:rPr lang="en-US" sz="3600" b="1" dirty="0" smtClean="0"/>
              <a:t> </a:t>
            </a:r>
            <a:r>
              <a:rPr lang="en-US" sz="3600" dirty="0" smtClean="0"/>
              <a:t>This module provides the information about the feedback from the members for the services provided. </a:t>
            </a:r>
          </a:p>
          <a:p>
            <a:pPr lvl="0">
              <a:buClrTx/>
            </a:pPr>
            <a:r>
              <a:rPr lang="en-US" sz="3600" b="1" u="sng" dirty="0" smtClean="0"/>
              <a:t>Report Generation:</a:t>
            </a:r>
            <a:r>
              <a:rPr lang="en-US" sz="3600" b="1" dirty="0" smtClean="0"/>
              <a:t> </a:t>
            </a:r>
            <a:r>
              <a:rPr lang="en-US" sz="3600" dirty="0" smtClean="0"/>
              <a:t>This module will give required information of documentation. And also will help to make any modification, improvement where required by generating monthly/yearly reports.</a:t>
            </a:r>
          </a:p>
          <a:p>
            <a:pPr>
              <a:buNone/>
            </a:pPr>
            <a:endParaRPr lang="en-US" sz="4500"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28600"/>
            <a:ext cx="7498080" cy="685800"/>
          </a:xfrm>
        </p:spPr>
        <p:txBody>
          <a:bodyPr>
            <a:normAutofit fontScale="90000"/>
          </a:bodyPr>
          <a:lstStyle/>
          <a:p>
            <a:pPr lvl="0"/>
            <a:r>
              <a:rPr lang="en-US" sz="3600" b="1" dirty="0" smtClean="0">
                <a:solidFill>
                  <a:schemeClr val="tx1"/>
                </a:solidFill>
                <a:effectLst/>
                <a:latin typeface="Arial Black" pitchFamily="34" charset="0"/>
                <a:ea typeface="Calibri" pitchFamily="34" charset="0"/>
                <a:cs typeface="Times New Roman" pitchFamily="18" charset="0"/>
              </a:rPr>
              <a:t/>
            </a:r>
            <a:br>
              <a:rPr lang="en-US" sz="3600" b="1" dirty="0" smtClean="0">
                <a:solidFill>
                  <a:schemeClr val="tx1"/>
                </a:solidFill>
                <a:effectLst/>
                <a:latin typeface="Arial Black" pitchFamily="34" charset="0"/>
                <a:ea typeface="Calibri" pitchFamily="34" charset="0"/>
                <a:cs typeface="Times New Roman" pitchFamily="18" charset="0"/>
              </a:rPr>
            </a:br>
            <a:r>
              <a:rPr lang="en-US" sz="4000" dirty="0" smtClean="0">
                <a:solidFill>
                  <a:schemeClr val="tx2"/>
                </a:solidFill>
                <a:effectLst/>
                <a:latin typeface="Impact" pitchFamily="34" charset="0"/>
                <a:ea typeface="Calibri" pitchFamily="34" charset="0"/>
                <a:cs typeface="Times New Roman" pitchFamily="18" charset="0"/>
              </a:rPr>
              <a:t>Entity-Relationship diagram</a:t>
            </a:r>
            <a:r>
              <a:rPr lang="en-US" sz="3600" dirty="0" smtClean="0">
                <a:solidFill>
                  <a:schemeClr val="tx1"/>
                </a:solidFill>
                <a:effectLst/>
                <a:latin typeface="Arial" pitchFamily="34" charset="0"/>
                <a:cs typeface="Arial" pitchFamily="34" charset="0"/>
              </a:rPr>
              <a:t/>
            </a:r>
            <a:br>
              <a:rPr lang="en-US" sz="3600" dirty="0" smtClean="0">
                <a:solidFill>
                  <a:schemeClr val="tx1"/>
                </a:solidFill>
                <a:effectLst/>
                <a:latin typeface="Arial" pitchFamily="34" charset="0"/>
                <a:cs typeface="Arial" pitchFamily="34" charset="0"/>
              </a:rPr>
            </a:br>
            <a:endParaRPr lang="en-US" dirty="0"/>
          </a:p>
        </p:txBody>
      </p:sp>
      <p:pic>
        <p:nvPicPr>
          <p:cNvPr id="1026" name="Picture 2"/>
          <p:cNvPicPr>
            <a:picLocks noChangeAspect="1" noChangeArrowheads="1"/>
          </p:cNvPicPr>
          <p:nvPr/>
        </p:nvPicPr>
        <p:blipFill>
          <a:blip r:embed="rId3" cstate="print"/>
          <a:srcRect l="23426" t="21875" r="22694" b="8333"/>
          <a:stretch>
            <a:fillRect/>
          </a:stretch>
        </p:blipFill>
        <p:spPr bwMode="auto">
          <a:xfrm>
            <a:off x="76200" y="914400"/>
            <a:ext cx="8991600" cy="57912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solidFill>
                  <a:schemeClr val="tx2"/>
                </a:solidFill>
                <a:latin typeface="Impact" pitchFamily="34" charset="0"/>
                <a:cs typeface="Times New Roman" pitchFamily="18" charset="0"/>
              </a:rPr>
              <a:t>Context Level Diagram</a:t>
            </a:r>
            <a:endParaRPr lang="en-IN" dirty="0">
              <a:solidFill>
                <a:schemeClr val="tx2"/>
              </a:solidFill>
              <a:latin typeface="Impact" pitchFamily="34" charset="0"/>
            </a:endParaRPr>
          </a:p>
        </p:txBody>
      </p:sp>
      <p:pic>
        <p:nvPicPr>
          <p:cNvPr id="2050" name="Picture 2"/>
          <p:cNvPicPr>
            <a:picLocks noChangeAspect="1" noChangeArrowheads="1"/>
          </p:cNvPicPr>
          <p:nvPr/>
        </p:nvPicPr>
        <p:blipFill>
          <a:blip r:embed="rId3" cstate="print"/>
          <a:srcRect l="26354" t="21875" r="25622" b="8333"/>
          <a:stretch>
            <a:fillRect/>
          </a:stretch>
        </p:blipFill>
        <p:spPr bwMode="auto">
          <a:xfrm>
            <a:off x="685800" y="1066800"/>
            <a:ext cx="7696200" cy="54864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xmlns="" val="35981840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solidFill>
                  <a:schemeClr val="tx2"/>
                </a:solidFill>
                <a:latin typeface="Impact" pitchFamily="34" charset="0"/>
                <a:cs typeface="Times New Roman" pitchFamily="18" charset="0"/>
              </a:rPr>
              <a:t>First Level Data Flow Diagram</a:t>
            </a:r>
            <a:endParaRPr lang="en-IN" dirty="0">
              <a:solidFill>
                <a:schemeClr val="tx2"/>
              </a:solidFill>
              <a:latin typeface="Impact"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1066800" y="1371600"/>
            <a:ext cx="7772400" cy="5029200"/>
          </a:xfrm>
          <a:prstGeom prst="rect">
            <a:avLst/>
          </a:prstGeom>
          <a:noFill/>
          <a:ln w="9525">
            <a:noFill/>
            <a:miter lim="800000"/>
            <a:headEnd/>
            <a:tailEnd/>
          </a:ln>
        </p:spPr>
      </p:pic>
    </p:spTree>
    <p:extLst>
      <p:ext uri="{BB962C8B-B14F-4D97-AF65-F5344CB8AC3E}">
        <p14:creationId xmlns:p14="http://schemas.microsoft.com/office/powerpoint/2010/main" xmlns="" val="1036189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338328"/>
            <a:ext cx="8229600" cy="880872"/>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solidFill>
                  <a:schemeClr val="tx2"/>
                </a:solidFill>
                <a:latin typeface="Impact" pitchFamily="34" charset="0"/>
                <a:cs typeface="Times New Roman" pitchFamily="18" charset="0"/>
              </a:rPr>
              <a:t>First Level Data Flow Diagram</a:t>
            </a:r>
            <a:endParaRPr lang="en-IN" dirty="0">
              <a:solidFill>
                <a:schemeClr val="tx2"/>
              </a:solidFill>
              <a:latin typeface="Impact"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1066800" y="1595437"/>
            <a:ext cx="8001000" cy="4500563"/>
          </a:xfrm>
          <a:prstGeom prst="rect">
            <a:avLst/>
          </a:prstGeom>
          <a:noFill/>
          <a:ln w="9525">
            <a:noFill/>
            <a:miter lim="800000"/>
            <a:headEnd/>
            <a:tailEnd/>
          </a:ln>
        </p:spPr>
      </p:pic>
    </p:spTree>
    <p:extLst>
      <p:ext uri="{BB962C8B-B14F-4D97-AF65-F5344CB8AC3E}">
        <p14:creationId xmlns:p14="http://schemas.microsoft.com/office/powerpoint/2010/main" xmlns="" val="45328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338328"/>
            <a:ext cx="8229600" cy="957072"/>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solidFill>
                  <a:schemeClr val="tx2"/>
                </a:solidFill>
                <a:latin typeface="Impact" pitchFamily="34" charset="0"/>
                <a:cs typeface="Times New Roman" pitchFamily="18" charset="0"/>
              </a:rPr>
              <a:t>First Level Data Flow Diagram</a:t>
            </a:r>
            <a:endParaRPr lang="en-IN" dirty="0">
              <a:solidFill>
                <a:schemeClr val="tx2"/>
              </a:solidFill>
              <a:latin typeface="Impact"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1066800" y="1447800"/>
            <a:ext cx="7992533" cy="4495800"/>
          </a:xfrm>
          <a:prstGeom prst="rect">
            <a:avLst/>
          </a:prstGeom>
          <a:noFill/>
          <a:ln w="9525">
            <a:noFill/>
            <a:miter lim="800000"/>
            <a:headEnd/>
            <a:tailEnd/>
          </a:ln>
        </p:spPr>
      </p:pic>
    </p:spTree>
    <p:extLst>
      <p:ext uri="{BB962C8B-B14F-4D97-AF65-F5344CB8AC3E}">
        <p14:creationId xmlns:p14="http://schemas.microsoft.com/office/powerpoint/2010/main" xmlns="" val="4291277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28600"/>
            <a:ext cx="7772400" cy="769441"/>
          </a:xfrm>
          <a:prstGeom prst="rect">
            <a:avLst/>
          </a:prstGeom>
        </p:spPr>
        <p:txBody>
          <a:bodyPr wrap="square">
            <a:spAutoFit/>
          </a:bodyPr>
          <a:lstStyle/>
          <a:p>
            <a:r>
              <a:rPr lang="en-IN" sz="4400" dirty="0" smtClean="0">
                <a:solidFill>
                  <a:schemeClr val="tx2"/>
                </a:solidFill>
                <a:latin typeface="Impact" pitchFamily="34" charset="0"/>
                <a:cs typeface="Times New Roman" pitchFamily="18" charset="0"/>
              </a:rPr>
              <a:t>First Level Data Flow Diagram</a:t>
            </a:r>
            <a:endParaRPr lang="en-IN" sz="4400" dirty="0">
              <a:solidFill>
                <a:schemeClr val="tx2"/>
              </a:solidFill>
              <a:latin typeface="Impact"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1134533" y="1676400"/>
            <a:ext cx="7857067"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52400"/>
            <a:ext cx="7848600" cy="769441"/>
          </a:xfrm>
          <a:prstGeom prst="rect">
            <a:avLst/>
          </a:prstGeom>
        </p:spPr>
        <p:txBody>
          <a:bodyPr wrap="square">
            <a:spAutoFit/>
          </a:bodyPr>
          <a:lstStyle/>
          <a:p>
            <a:r>
              <a:rPr lang="en-IN" sz="4400" dirty="0" smtClean="0">
                <a:solidFill>
                  <a:schemeClr val="tx2"/>
                </a:solidFill>
                <a:latin typeface="Impact" pitchFamily="34" charset="0"/>
                <a:cs typeface="Times New Roman" pitchFamily="18" charset="0"/>
              </a:rPr>
              <a:t>First Level Data Flow Diagram</a:t>
            </a:r>
            <a:endParaRPr lang="en-IN" sz="4400" dirty="0">
              <a:solidFill>
                <a:schemeClr val="tx2"/>
              </a:solidFill>
              <a:latin typeface="Impact"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1295400" y="1295400"/>
            <a:ext cx="73152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52400"/>
            <a:ext cx="7848600" cy="769441"/>
          </a:xfrm>
          <a:prstGeom prst="rect">
            <a:avLst/>
          </a:prstGeom>
        </p:spPr>
        <p:txBody>
          <a:bodyPr wrap="square">
            <a:spAutoFit/>
          </a:bodyPr>
          <a:lstStyle/>
          <a:p>
            <a:r>
              <a:rPr lang="en-IN" sz="4400" dirty="0" smtClean="0">
                <a:solidFill>
                  <a:schemeClr val="tx2"/>
                </a:solidFill>
                <a:latin typeface="Impact" pitchFamily="34" charset="0"/>
                <a:cs typeface="Times New Roman" pitchFamily="18" charset="0"/>
              </a:rPr>
              <a:t>First Level Data Flow Diagram</a:t>
            </a:r>
            <a:endParaRPr lang="en-IN" sz="4400" dirty="0">
              <a:solidFill>
                <a:schemeClr val="tx2"/>
              </a:solidFill>
              <a:latin typeface="Impact"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1143000" y="1676400"/>
            <a:ext cx="7772400" cy="437197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effectLst>
                  <a:outerShdw blurRad="38100" dist="38100" dir="2700000" algn="tl">
                    <a:srgbClr val="000000">
                      <a:alpha val="43137"/>
                    </a:srgbClr>
                  </a:outerShdw>
                </a:effectLst>
                <a:latin typeface="Impact" pitchFamily="34" charset="0"/>
              </a:rPr>
              <a:t>Login Form</a:t>
            </a:r>
            <a:endParaRPr lang="en-US" dirty="0">
              <a:solidFill>
                <a:schemeClr val="tx2"/>
              </a:solidFill>
              <a:effectLst>
                <a:outerShdw blurRad="38100" dist="38100" dir="2700000" algn="tl">
                  <a:srgbClr val="000000">
                    <a:alpha val="43137"/>
                  </a:srgbClr>
                </a:outerShdw>
              </a:effectLst>
              <a:latin typeface="Impact" pitchFamily="34" charset="0"/>
            </a:endParaRPr>
          </a:p>
        </p:txBody>
      </p:sp>
      <p:pic>
        <p:nvPicPr>
          <p:cNvPr id="8194" name="Picture 2"/>
          <p:cNvPicPr>
            <a:picLocks noChangeAspect="1" noChangeArrowheads="1"/>
          </p:cNvPicPr>
          <p:nvPr/>
        </p:nvPicPr>
        <p:blipFill>
          <a:blip r:embed="rId2" cstate="print"/>
          <a:srcRect b="6250"/>
          <a:stretch>
            <a:fillRect/>
          </a:stretch>
        </p:blipFill>
        <p:spPr bwMode="auto">
          <a:xfrm>
            <a:off x="609600" y="1295400"/>
            <a:ext cx="828675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IN" dirty="0" smtClean="0">
                <a:solidFill>
                  <a:srgbClr val="FF0000"/>
                </a:solidFill>
              </a:rPr>
              <a:t>			</a:t>
            </a:r>
            <a:r>
              <a:rPr lang="en-IN" dirty="0" smtClean="0">
                <a:solidFill>
                  <a:srgbClr val="C00000"/>
                </a:solidFill>
                <a:latin typeface="Impact" pitchFamily="34" charset="0"/>
              </a:rPr>
              <a:t>Agenda</a:t>
            </a:r>
            <a:endParaRPr lang="en-IN" dirty="0">
              <a:solidFill>
                <a:srgbClr val="C00000"/>
              </a:solidFill>
              <a:latin typeface="Impact" pitchFamily="34" charset="0"/>
            </a:endParaRPr>
          </a:p>
        </p:txBody>
      </p:sp>
      <p:sp>
        <p:nvSpPr>
          <p:cNvPr id="3" name="Content Placeholder 2"/>
          <p:cNvSpPr>
            <a:spLocks noGrp="1"/>
          </p:cNvSpPr>
          <p:nvPr>
            <p:ph idx="1"/>
          </p:nvPr>
        </p:nvSpPr>
        <p:spPr>
          <a:xfrm>
            <a:off x="457200" y="1447800"/>
            <a:ext cx="8458200" cy="5410200"/>
          </a:xfrm>
        </p:spPr>
        <p:txBody>
          <a:bodyPr>
            <a:normAutofit fontScale="77500" lnSpcReduction="20000"/>
          </a:bodyPr>
          <a:lstStyle/>
          <a:p>
            <a:pPr>
              <a:buClr>
                <a:schemeClr val="tx2"/>
              </a:buClr>
              <a:buFont typeface="Wingdings" pitchFamily="2" charset="2"/>
              <a:buChar char="Ø"/>
            </a:pPr>
            <a:r>
              <a:rPr lang="en-US" b="1" dirty="0">
                <a:solidFill>
                  <a:schemeClr val="tx2"/>
                </a:solidFill>
                <a:latin typeface="Times New Roman" pitchFamily="18" charset="0"/>
                <a:cs typeface="Times New Roman" pitchFamily="18" charset="0"/>
              </a:rPr>
              <a:t>System </a:t>
            </a:r>
            <a:r>
              <a:rPr lang="en-US" b="1" dirty="0" smtClean="0">
                <a:solidFill>
                  <a:schemeClr val="tx2"/>
                </a:solidFill>
                <a:latin typeface="Times New Roman" pitchFamily="18" charset="0"/>
                <a:cs typeface="Times New Roman" pitchFamily="18" charset="0"/>
              </a:rPr>
              <a:t>Overview.</a:t>
            </a:r>
            <a:endParaRPr lang="en-US" b="1" dirty="0">
              <a:solidFill>
                <a:schemeClr val="tx2"/>
              </a:solidFill>
              <a:latin typeface="Times New Roman" pitchFamily="18" charset="0"/>
              <a:cs typeface="Times New Roman" pitchFamily="18" charset="0"/>
            </a:endParaRPr>
          </a:p>
          <a:p>
            <a:pPr>
              <a:buClr>
                <a:schemeClr val="tx2"/>
              </a:buClr>
              <a:buFont typeface="Wingdings" pitchFamily="2" charset="2"/>
              <a:buChar char="Ø"/>
            </a:pPr>
            <a:r>
              <a:rPr lang="en-US" b="1" dirty="0">
                <a:solidFill>
                  <a:schemeClr val="tx2"/>
                </a:solidFill>
                <a:latin typeface="Times New Roman" pitchFamily="18" charset="0"/>
                <a:cs typeface="Times New Roman" pitchFamily="18" charset="0"/>
              </a:rPr>
              <a:t>Technologies </a:t>
            </a:r>
            <a:r>
              <a:rPr lang="en-US" b="1" dirty="0" smtClean="0">
                <a:solidFill>
                  <a:schemeClr val="tx2"/>
                </a:solidFill>
                <a:latin typeface="Times New Roman" pitchFamily="18" charset="0"/>
                <a:cs typeface="Times New Roman" pitchFamily="18" charset="0"/>
              </a:rPr>
              <a:t>Used.</a:t>
            </a:r>
            <a:endParaRPr lang="en-US" b="1" dirty="0">
              <a:solidFill>
                <a:schemeClr val="tx2"/>
              </a:solidFill>
              <a:latin typeface="Times New Roman" pitchFamily="18" charset="0"/>
              <a:cs typeface="Times New Roman" pitchFamily="18" charset="0"/>
            </a:endParaRPr>
          </a:p>
          <a:p>
            <a:pPr>
              <a:buClr>
                <a:schemeClr val="tx2"/>
              </a:buClr>
              <a:buFont typeface="Wingdings" pitchFamily="2" charset="2"/>
              <a:buChar char="Ø"/>
            </a:pPr>
            <a:r>
              <a:rPr lang="en-US" b="1" dirty="0">
                <a:solidFill>
                  <a:schemeClr val="tx2"/>
                </a:solidFill>
                <a:latin typeface="Times New Roman" pitchFamily="18" charset="0"/>
                <a:cs typeface="Times New Roman" pitchFamily="18" charset="0"/>
              </a:rPr>
              <a:t>Problem </a:t>
            </a:r>
            <a:r>
              <a:rPr lang="en-US" b="1" dirty="0" smtClean="0">
                <a:solidFill>
                  <a:schemeClr val="tx2"/>
                </a:solidFill>
                <a:latin typeface="Times New Roman" pitchFamily="18" charset="0"/>
                <a:cs typeface="Times New Roman" pitchFamily="18" charset="0"/>
              </a:rPr>
              <a:t>definition.</a:t>
            </a:r>
            <a:endParaRPr lang="en-US" b="1" dirty="0">
              <a:solidFill>
                <a:schemeClr val="tx2"/>
              </a:solidFill>
              <a:latin typeface="Times New Roman" pitchFamily="18" charset="0"/>
              <a:cs typeface="Times New Roman" pitchFamily="18" charset="0"/>
            </a:endParaRPr>
          </a:p>
          <a:p>
            <a:pPr>
              <a:buClr>
                <a:schemeClr val="tx2"/>
              </a:buClr>
              <a:buFont typeface="Wingdings" pitchFamily="2" charset="2"/>
              <a:buChar char="Ø"/>
            </a:pPr>
            <a:r>
              <a:rPr lang="en-US" b="1" dirty="0" smtClean="0">
                <a:solidFill>
                  <a:schemeClr val="tx2"/>
                </a:solidFill>
                <a:latin typeface="Times New Roman" pitchFamily="18" charset="0"/>
                <a:cs typeface="Times New Roman" pitchFamily="18" charset="0"/>
              </a:rPr>
              <a:t>Limitation </a:t>
            </a:r>
            <a:r>
              <a:rPr lang="en-US" b="1" dirty="0">
                <a:solidFill>
                  <a:schemeClr val="tx2"/>
                </a:solidFill>
                <a:latin typeface="Times New Roman" pitchFamily="18" charset="0"/>
                <a:cs typeface="Times New Roman" pitchFamily="18" charset="0"/>
              </a:rPr>
              <a:t>of manual </a:t>
            </a:r>
            <a:r>
              <a:rPr lang="en-US" b="1" dirty="0" smtClean="0">
                <a:solidFill>
                  <a:schemeClr val="tx2"/>
                </a:solidFill>
                <a:latin typeface="Times New Roman" pitchFamily="18" charset="0"/>
                <a:cs typeface="Times New Roman" pitchFamily="18" charset="0"/>
              </a:rPr>
              <a:t>system.</a:t>
            </a:r>
            <a:endParaRPr lang="en-US" b="1" dirty="0">
              <a:solidFill>
                <a:schemeClr val="tx2"/>
              </a:solidFill>
              <a:latin typeface="Times New Roman" pitchFamily="18" charset="0"/>
              <a:cs typeface="Times New Roman" pitchFamily="18" charset="0"/>
            </a:endParaRPr>
          </a:p>
          <a:p>
            <a:pPr>
              <a:buClr>
                <a:schemeClr val="tx2"/>
              </a:buClr>
              <a:buFont typeface="Wingdings" pitchFamily="2" charset="2"/>
              <a:buChar char="Ø"/>
            </a:pPr>
            <a:r>
              <a:rPr lang="en-US" b="1" dirty="0">
                <a:solidFill>
                  <a:schemeClr val="tx2"/>
                </a:solidFill>
                <a:latin typeface="Times New Roman" pitchFamily="18" charset="0"/>
                <a:cs typeface="Times New Roman" pitchFamily="18" charset="0"/>
              </a:rPr>
              <a:t>Proposed </a:t>
            </a:r>
            <a:r>
              <a:rPr lang="en-US" b="1" dirty="0" smtClean="0">
                <a:solidFill>
                  <a:schemeClr val="tx2"/>
                </a:solidFill>
                <a:latin typeface="Times New Roman" pitchFamily="18" charset="0"/>
                <a:cs typeface="Times New Roman" pitchFamily="18" charset="0"/>
              </a:rPr>
              <a:t>System:</a:t>
            </a:r>
          </a:p>
          <a:p>
            <a:pPr lvl="1">
              <a:buClr>
                <a:schemeClr val="tx2"/>
              </a:buClr>
              <a:buFont typeface="Arial" pitchFamily="34" charset="0"/>
              <a:buChar char="•"/>
            </a:pPr>
            <a:r>
              <a:rPr lang="en-US" b="1" dirty="0" smtClean="0">
                <a:solidFill>
                  <a:schemeClr val="tx2"/>
                </a:solidFill>
                <a:latin typeface="Times New Roman" pitchFamily="18" charset="0"/>
                <a:cs typeface="Times New Roman" pitchFamily="18" charset="0"/>
              </a:rPr>
              <a:t>Advantages of proposed system.</a:t>
            </a:r>
          </a:p>
          <a:p>
            <a:pPr lvl="1">
              <a:buClr>
                <a:schemeClr val="tx2"/>
              </a:buClr>
              <a:buFont typeface="Arial" pitchFamily="34" charset="0"/>
              <a:buChar char="•"/>
            </a:pPr>
            <a:r>
              <a:rPr lang="en-US" b="1" dirty="0" smtClean="0">
                <a:solidFill>
                  <a:schemeClr val="tx2"/>
                </a:solidFill>
                <a:latin typeface="Times New Roman" pitchFamily="18" charset="0"/>
                <a:cs typeface="Times New Roman" pitchFamily="18" charset="0"/>
              </a:rPr>
              <a:t>List of processes within system.</a:t>
            </a:r>
          </a:p>
          <a:p>
            <a:pPr>
              <a:buClr>
                <a:schemeClr val="tx2"/>
              </a:buClr>
              <a:buFont typeface="Wingdings" pitchFamily="2" charset="2"/>
              <a:buChar char="Ø"/>
            </a:pPr>
            <a:r>
              <a:rPr lang="en-US" b="1" dirty="0" smtClean="0">
                <a:solidFill>
                  <a:schemeClr val="tx2"/>
                </a:solidFill>
                <a:latin typeface="Times New Roman" pitchFamily="18" charset="0"/>
                <a:cs typeface="Times New Roman" pitchFamily="18" charset="0"/>
              </a:rPr>
              <a:t>Design Specification:</a:t>
            </a:r>
          </a:p>
          <a:p>
            <a:pPr lvl="1">
              <a:buClr>
                <a:schemeClr val="tx2"/>
              </a:buClr>
              <a:buFont typeface="Arial" pitchFamily="34" charset="0"/>
              <a:buChar char="•"/>
            </a:pPr>
            <a:r>
              <a:rPr lang="en-US" sz="2900" b="1" dirty="0" smtClean="0">
                <a:solidFill>
                  <a:schemeClr val="tx2"/>
                </a:solidFill>
                <a:latin typeface="Times New Roman" pitchFamily="18" charset="0"/>
                <a:cs typeface="Times New Roman" pitchFamily="18" charset="0"/>
              </a:rPr>
              <a:t>Entity Relationship diagram</a:t>
            </a:r>
          </a:p>
          <a:p>
            <a:pPr lvl="1">
              <a:buClr>
                <a:schemeClr val="tx2"/>
              </a:buClr>
              <a:buFont typeface="Arial" pitchFamily="34" charset="0"/>
              <a:buChar char="•"/>
            </a:pPr>
            <a:r>
              <a:rPr lang="en-US" sz="2900" b="1" dirty="0" smtClean="0">
                <a:solidFill>
                  <a:schemeClr val="tx2"/>
                </a:solidFill>
                <a:latin typeface="Times New Roman" pitchFamily="18" charset="0"/>
                <a:cs typeface="Times New Roman" pitchFamily="18" charset="0"/>
              </a:rPr>
              <a:t>Context Level Data flow Diagram</a:t>
            </a:r>
          </a:p>
          <a:p>
            <a:pPr lvl="1">
              <a:buClr>
                <a:schemeClr val="tx2"/>
              </a:buClr>
              <a:buFont typeface="Arial" pitchFamily="34" charset="0"/>
              <a:buChar char="•"/>
            </a:pPr>
            <a:r>
              <a:rPr lang="en-US" sz="2900" b="1" dirty="0" smtClean="0">
                <a:solidFill>
                  <a:schemeClr val="tx2"/>
                </a:solidFill>
                <a:latin typeface="Times New Roman" pitchFamily="18" charset="0"/>
                <a:cs typeface="Times New Roman" pitchFamily="18" charset="0"/>
              </a:rPr>
              <a:t>First Level Data Flow Diagram</a:t>
            </a:r>
            <a:endParaRPr lang="en-US" b="1" dirty="0" smtClean="0">
              <a:solidFill>
                <a:schemeClr val="tx2"/>
              </a:solidFill>
              <a:latin typeface="Times New Roman" pitchFamily="18" charset="0"/>
              <a:cs typeface="Times New Roman" pitchFamily="18" charset="0"/>
            </a:endParaRPr>
          </a:p>
          <a:p>
            <a:pPr>
              <a:buClr>
                <a:schemeClr val="tx2"/>
              </a:buClr>
              <a:buFont typeface="Wingdings" pitchFamily="2" charset="2"/>
              <a:buChar char="Ø"/>
            </a:pPr>
            <a:r>
              <a:rPr lang="en-US" b="1" dirty="0" smtClean="0">
                <a:solidFill>
                  <a:schemeClr val="tx2"/>
                </a:solidFill>
                <a:latin typeface="Times New Roman" pitchFamily="18" charset="0"/>
                <a:cs typeface="Times New Roman" pitchFamily="18" charset="0"/>
              </a:rPr>
              <a:t>Input Screen</a:t>
            </a:r>
          </a:p>
          <a:p>
            <a:pPr>
              <a:buClr>
                <a:schemeClr val="tx2"/>
              </a:buClr>
              <a:buFont typeface="Wingdings" pitchFamily="2" charset="2"/>
              <a:buChar char="Ø"/>
            </a:pPr>
            <a:r>
              <a:rPr lang="en-US" b="1" dirty="0" smtClean="0">
                <a:solidFill>
                  <a:schemeClr val="tx2"/>
                </a:solidFill>
                <a:latin typeface="Times New Roman" pitchFamily="18" charset="0"/>
                <a:cs typeface="Times New Roman" pitchFamily="18" charset="0"/>
              </a:rPr>
              <a:t>Features of the System.</a:t>
            </a:r>
            <a:endParaRPr lang="en-US" b="1" dirty="0">
              <a:solidFill>
                <a:schemeClr val="tx2"/>
              </a:solidFill>
              <a:latin typeface="Times New Roman" pitchFamily="18" charset="0"/>
              <a:cs typeface="Times New Roman" pitchFamily="18" charset="0"/>
            </a:endParaRPr>
          </a:p>
          <a:p>
            <a:pPr>
              <a:buClr>
                <a:schemeClr val="tx2"/>
              </a:buClr>
              <a:buFont typeface="Wingdings" pitchFamily="2" charset="2"/>
              <a:buChar char="Ø"/>
            </a:pPr>
            <a:r>
              <a:rPr lang="en-US" b="1" dirty="0" smtClean="0">
                <a:solidFill>
                  <a:schemeClr val="tx2"/>
                </a:solidFill>
                <a:latin typeface="Times New Roman" pitchFamily="18" charset="0"/>
                <a:cs typeface="Times New Roman" pitchFamily="18" charset="0"/>
              </a:rPr>
              <a:t>Advantages &amp; Limitation.</a:t>
            </a:r>
            <a:endParaRPr lang="en-US" b="1" dirty="0">
              <a:solidFill>
                <a:schemeClr val="tx2"/>
              </a:solidFill>
              <a:latin typeface="Times New Roman" pitchFamily="18" charset="0"/>
              <a:cs typeface="Times New Roman" pitchFamily="18" charset="0"/>
            </a:endParaRPr>
          </a:p>
          <a:p>
            <a:pPr>
              <a:buClr>
                <a:schemeClr val="tx2"/>
              </a:buClr>
              <a:buFont typeface="Wingdings" pitchFamily="2" charset="2"/>
              <a:buChar char="Ø"/>
            </a:pPr>
            <a:r>
              <a:rPr lang="en-US" b="1" dirty="0">
                <a:solidFill>
                  <a:schemeClr val="tx2"/>
                </a:solidFill>
                <a:latin typeface="Times New Roman" pitchFamily="18" charset="0"/>
                <a:cs typeface="Times New Roman" pitchFamily="18" charset="0"/>
              </a:rPr>
              <a:t>Future </a:t>
            </a:r>
            <a:r>
              <a:rPr lang="en-US" b="1" dirty="0" smtClean="0">
                <a:solidFill>
                  <a:schemeClr val="tx2"/>
                </a:solidFill>
                <a:latin typeface="Times New Roman" pitchFamily="18" charset="0"/>
                <a:cs typeface="Times New Roman" pitchFamily="18" charset="0"/>
              </a:rPr>
              <a:t>Enhancements.</a:t>
            </a:r>
            <a:endParaRPr lang="en-US" b="1" dirty="0">
              <a:solidFill>
                <a:schemeClr val="tx2"/>
              </a:solidFill>
              <a:latin typeface="Times New Roman" pitchFamily="18" charset="0"/>
              <a:cs typeface="Times New Roman" pitchFamily="18" charset="0"/>
            </a:endParaRPr>
          </a:p>
          <a:p>
            <a:pPr>
              <a:buNone/>
            </a:pPr>
            <a:endParaRPr lang="en-US" b="1" dirty="0"/>
          </a:p>
          <a:p>
            <a:endParaRPr lang="en-IN" dirty="0"/>
          </a:p>
        </p:txBody>
      </p:sp>
    </p:spTree>
    <p:extLst>
      <p:ext uri="{BB962C8B-B14F-4D97-AF65-F5344CB8AC3E}">
        <p14:creationId xmlns:p14="http://schemas.microsoft.com/office/powerpoint/2010/main" xmlns="" val="3368132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effectLst>
                  <a:outerShdw blurRad="38100" dist="38100" dir="2700000" algn="tl">
                    <a:srgbClr val="000000">
                      <a:alpha val="43137"/>
                    </a:srgbClr>
                  </a:outerShdw>
                </a:effectLst>
                <a:latin typeface="Impact" pitchFamily="34" charset="0"/>
              </a:rPr>
              <a:t>MDI form</a:t>
            </a:r>
            <a:endParaRPr lang="en-IN" dirty="0">
              <a:effectLst>
                <a:outerShdw blurRad="38100" dist="38100" dir="2700000" algn="tl">
                  <a:srgbClr val="000000">
                    <a:alpha val="43137"/>
                  </a:srgbClr>
                </a:outerShdw>
              </a:effectLst>
              <a:latin typeface="Impact" pitchFamily="34" charset="0"/>
            </a:endParaRPr>
          </a:p>
        </p:txBody>
      </p:sp>
      <p:pic>
        <p:nvPicPr>
          <p:cNvPr id="7170" name="Picture 2"/>
          <p:cNvPicPr>
            <a:picLocks noChangeAspect="1" noChangeArrowheads="1"/>
          </p:cNvPicPr>
          <p:nvPr/>
        </p:nvPicPr>
        <p:blipFill>
          <a:blip r:embed="rId2" cstate="print"/>
          <a:srcRect b="5556"/>
          <a:stretch>
            <a:fillRect/>
          </a:stretch>
        </p:blipFill>
        <p:spPr bwMode="auto">
          <a:xfrm>
            <a:off x="152400" y="1371600"/>
            <a:ext cx="8763000" cy="5181600"/>
          </a:xfrm>
          <a:prstGeom prst="rect">
            <a:avLst/>
          </a:prstGeom>
          <a:noFill/>
          <a:ln w="9525">
            <a:noFill/>
            <a:miter lim="800000"/>
            <a:headEnd/>
            <a:tailEnd/>
          </a:ln>
          <a:effectLst/>
        </p:spPr>
      </p:pic>
    </p:spTree>
    <p:extLst>
      <p:ext uri="{BB962C8B-B14F-4D97-AF65-F5344CB8AC3E}">
        <p14:creationId xmlns:p14="http://schemas.microsoft.com/office/powerpoint/2010/main" xmlns="" val="2653493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effectLst>
                  <a:outerShdw blurRad="38100" dist="38100" dir="2700000" algn="tl">
                    <a:srgbClr val="000000">
                      <a:alpha val="43137"/>
                    </a:srgbClr>
                  </a:outerShdw>
                </a:effectLst>
                <a:latin typeface="Impact" pitchFamily="34" charset="0"/>
              </a:rPr>
              <a:t>Enquiry Form</a:t>
            </a:r>
            <a:endParaRPr lang="en-IN" dirty="0">
              <a:effectLst>
                <a:outerShdw blurRad="38100" dist="38100" dir="2700000" algn="tl">
                  <a:srgbClr val="000000">
                    <a:alpha val="43137"/>
                  </a:srgbClr>
                </a:outerShdw>
              </a:effectLst>
              <a:latin typeface="Impact" pitchFamily="34" charset="0"/>
            </a:endParaRPr>
          </a:p>
        </p:txBody>
      </p:sp>
      <p:pic>
        <p:nvPicPr>
          <p:cNvPr id="9218" name="Picture 2"/>
          <p:cNvPicPr>
            <a:picLocks noChangeAspect="1" noChangeArrowheads="1"/>
          </p:cNvPicPr>
          <p:nvPr/>
        </p:nvPicPr>
        <p:blipFill>
          <a:blip r:embed="rId2" cstate="print"/>
          <a:srcRect b="4167"/>
          <a:stretch>
            <a:fillRect/>
          </a:stretch>
        </p:blipFill>
        <p:spPr bwMode="auto">
          <a:xfrm>
            <a:off x="381000" y="1371600"/>
            <a:ext cx="8591550" cy="5257800"/>
          </a:xfrm>
          <a:prstGeom prst="rect">
            <a:avLst/>
          </a:prstGeom>
          <a:noFill/>
          <a:ln w="9525">
            <a:noFill/>
            <a:miter lim="800000"/>
            <a:headEnd/>
            <a:tailEnd/>
          </a:ln>
          <a:effectLst/>
        </p:spPr>
      </p:pic>
    </p:spTree>
    <p:extLst>
      <p:ext uri="{BB962C8B-B14F-4D97-AF65-F5344CB8AC3E}">
        <p14:creationId xmlns:p14="http://schemas.microsoft.com/office/powerpoint/2010/main" xmlns="" val="3481685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effectLst/>
                <a:latin typeface="Impact" pitchFamily="34" charset="0"/>
              </a:rPr>
              <a:t>Member Registration</a:t>
            </a:r>
            <a:endParaRPr lang="en-IN" dirty="0">
              <a:effectLst/>
              <a:latin typeface="Impact" pitchFamily="34" charset="0"/>
            </a:endParaRPr>
          </a:p>
        </p:txBody>
      </p:sp>
      <p:pic>
        <p:nvPicPr>
          <p:cNvPr id="1026" name="Picture 2"/>
          <p:cNvPicPr>
            <a:picLocks noChangeAspect="1" noChangeArrowheads="1"/>
          </p:cNvPicPr>
          <p:nvPr/>
        </p:nvPicPr>
        <p:blipFill>
          <a:blip r:embed="rId2" cstate="print"/>
          <a:srcRect b="6250"/>
          <a:stretch>
            <a:fillRect/>
          </a:stretch>
        </p:blipFill>
        <p:spPr bwMode="auto">
          <a:xfrm>
            <a:off x="76200" y="1295400"/>
            <a:ext cx="8915400" cy="5410200"/>
          </a:xfrm>
          <a:prstGeom prst="rect">
            <a:avLst/>
          </a:prstGeom>
          <a:noFill/>
          <a:ln w="9525">
            <a:noFill/>
            <a:miter lim="800000"/>
            <a:headEnd/>
            <a:tailEnd/>
          </a:ln>
          <a:effectLst/>
        </p:spPr>
      </p:pic>
    </p:spTree>
    <p:extLst>
      <p:ext uri="{BB962C8B-B14F-4D97-AF65-F5344CB8AC3E}">
        <p14:creationId xmlns:p14="http://schemas.microsoft.com/office/powerpoint/2010/main" xmlns="" val="2968635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Trainer</a:t>
            </a:r>
            <a:endParaRPr lang="en-IN" dirty="0">
              <a:latin typeface="Impact" pitchFamily="34" charset="0"/>
            </a:endParaRPr>
          </a:p>
        </p:txBody>
      </p:sp>
      <p:pic>
        <p:nvPicPr>
          <p:cNvPr id="2050" name="Picture 2"/>
          <p:cNvPicPr>
            <a:picLocks noChangeAspect="1" noChangeArrowheads="1"/>
          </p:cNvPicPr>
          <p:nvPr/>
        </p:nvPicPr>
        <p:blipFill>
          <a:blip r:embed="rId2" cstate="print"/>
          <a:srcRect b="6250"/>
          <a:stretch>
            <a:fillRect/>
          </a:stretch>
        </p:blipFill>
        <p:spPr bwMode="auto">
          <a:xfrm>
            <a:off x="228600" y="1371600"/>
            <a:ext cx="8686800" cy="5257800"/>
          </a:xfrm>
          <a:prstGeom prst="rect">
            <a:avLst/>
          </a:prstGeom>
          <a:noFill/>
          <a:ln w="9525">
            <a:noFill/>
            <a:miter lim="800000"/>
            <a:headEnd/>
            <a:tailEnd/>
          </a:ln>
          <a:effectLst/>
        </p:spPr>
      </p:pic>
    </p:spTree>
    <p:extLst>
      <p:ext uri="{BB962C8B-B14F-4D97-AF65-F5344CB8AC3E}">
        <p14:creationId xmlns:p14="http://schemas.microsoft.com/office/powerpoint/2010/main" xmlns="" val="3274169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Dietician</a:t>
            </a:r>
            <a:endParaRPr lang="en-IN" dirty="0">
              <a:latin typeface="Impact" pitchFamily="34" charset="0"/>
            </a:endParaRPr>
          </a:p>
        </p:txBody>
      </p:sp>
      <p:pic>
        <p:nvPicPr>
          <p:cNvPr id="3074" name="Picture 2"/>
          <p:cNvPicPr>
            <a:picLocks noChangeAspect="1" noChangeArrowheads="1"/>
          </p:cNvPicPr>
          <p:nvPr/>
        </p:nvPicPr>
        <p:blipFill>
          <a:blip r:embed="rId2" cstate="print"/>
          <a:srcRect b="5000"/>
          <a:stretch>
            <a:fillRect/>
          </a:stretch>
        </p:blipFill>
        <p:spPr bwMode="auto">
          <a:xfrm>
            <a:off x="304800" y="1219200"/>
            <a:ext cx="8534400" cy="5334000"/>
          </a:xfrm>
          <a:prstGeom prst="rect">
            <a:avLst/>
          </a:prstGeom>
          <a:noFill/>
          <a:ln w="9525">
            <a:noFill/>
            <a:miter lim="800000"/>
            <a:headEnd/>
            <a:tailEnd/>
          </a:ln>
          <a:effectLst/>
        </p:spPr>
      </p:pic>
    </p:spTree>
    <p:extLst>
      <p:ext uri="{BB962C8B-B14F-4D97-AF65-F5344CB8AC3E}">
        <p14:creationId xmlns:p14="http://schemas.microsoft.com/office/powerpoint/2010/main" xmlns="" val="23977349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Package</a:t>
            </a:r>
            <a:r>
              <a:rPr lang="en-IN" dirty="0" smtClean="0"/>
              <a:t> </a:t>
            </a:r>
            <a:endParaRPr lang="en-IN" dirty="0"/>
          </a:p>
        </p:txBody>
      </p:sp>
      <p:pic>
        <p:nvPicPr>
          <p:cNvPr id="6146" name="Picture 2"/>
          <p:cNvPicPr>
            <a:picLocks noChangeAspect="1" noChangeArrowheads="1"/>
          </p:cNvPicPr>
          <p:nvPr/>
        </p:nvPicPr>
        <p:blipFill>
          <a:blip r:embed="rId2" cstate="print"/>
          <a:srcRect b="5405"/>
          <a:stretch>
            <a:fillRect/>
          </a:stretch>
        </p:blipFill>
        <p:spPr bwMode="auto">
          <a:xfrm>
            <a:off x="304800" y="1371600"/>
            <a:ext cx="8305800" cy="5334000"/>
          </a:xfrm>
          <a:prstGeom prst="rect">
            <a:avLst/>
          </a:prstGeom>
          <a:noFill/>
          <a:ln w="9525">
            <a:noFill/>
            <a:miter lim="800000"/>
            <a:headEnd/>
            <a:tailEnd/>
          </a:ln>
          <a:effectLst/>
        </p:spPr>
      </p:pic>
    </p:spTree>
    <p:extLst>
      <p:ext uri="{BB962C8B-B14F-4D97-AF65-F5344CB8AC3E}">
        <p14:creationId xmlns:p14="http://schemas.microsoft.com/office/powerpoint/2010/main" xmlns="" val="2229509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Profile</a:t>
            </a:r>
            <a:endParaRPr lang="en-US" dirty="0"/>
          </a:p>
        </p:txBody>
      </p:sp>
      <p:pic>
        <p:nvPicPr>
          <p:cNvPr id="7170" name="Picture 2"/>
          <p:cNvPicPr>
            <a:picLocks noChangeAspect="1" noChangeArrowheads="1"/>
          </p:cNvPicPr>
          <p:nvPr/>
        </p:nvPicPr>
        <p:blipFill>
          <a:blip r:embed="rId2" cstate="print"/>
          <a:srcRect b="5634"/>
          <a:stretch>
            <a:fillRect/>
          </a:stretch>
        </p:blipFill>
        <p:spPr bwMode="auto">
          <a:xfrm>
            <a:off x="304800" y="1295400"/>
            <a:ext cx="8458200" cy="5334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Complaint</a:t>
            </a:r>
            <a:endParaRPr lang="en-IN" dirty="0">
              <a:latin typeface="Impact" pitchFamily="34" charset="0"/>
            </a:endParaRPr>
          </a:p>
        </p:txBody>
      </p:sp>
      <p:pic>
        <p:nvPicPr>
          <p:cNvPr id="4" name="Picture 2"/>
          <p:cNvPicPr>
            <a:picLocks noChangeAspect="1" noChangeArrowheads="1"/>
          </p:cNvPicPr>
          <p:nvPr/>
        </p:nvPicPr>
        <p:blipFill>
          <a:blip r:embed="rId2" cstate="print"/>
          <a:srcRect b="4762"/>
          <a:stretch>
            <a:fillRect/>
          </a:stretch>
        </p:blipFill>
        <p:spPr bwMode="auto">
          <a:xfrm>
            <a:off x="152400" y="1143000"/>
            <a:ext cx="8686800" cy="5867400"/>
          </a:xfrm>
          <a:prstGeom prst="rect">
            <a:avLst/>
          </a:prstGeom>
          <a:noFill/>
          <a:ln w="9525">
            <a:noFill/>
            <a:miter lim="800000"/>
            <a:headEnd/>
            <a:tailEnd/>
          </a:ln>
          <a:effectLst/>
        </p:spPr>
      </p:pic>
    </p:spTree>
    <p:extLst>
      <p:ext uri="{BB962C8B-B14F-4D97-AF65-F5344CB8AC3E}">
        <p14:creationId xmlns:p14="http://schemas.microsoft.com/office/powerpoint/2010/main" xmlns="" val="3185991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title"/>
          </p:nvPr>
        </p:nvSpPr>
        <p:spPr/>
        <p:txBody>
          <a:bodyPr/>
          <a:lstStyle/>
          <a:p>
            <a:r>
              <a:rPr lang="en-IN" dirty="0" smtClean="0">
                <a:latin typeface="Impact" pitchFamily="34" charset="0"/>
              </a:rPr>
              <a:t>Complaint Feedback</a:t>
            </a:r>
            <a:endParaRPr lang="en-IN" dirty="0">
              <a:latin typeface="Impact" pitchFamily="34" charset="0"/>
            </a:endParaRPr>
          </a:p>
        </p:txBody>
      </p:sp>
      <p:pic>
        <p:nvPicPr>
          <p:cNvPr id="1026" name="Picture 2"/>
          <p:cNvPicPr>
            <a:picLocks noChangeAspect="1" noChangeArrowheads="1"/>
          </p:cNvPicPr>
          <p:nvPr/>
        </p:nvPicPr>
        <p:blipFill>
          <a:blip r:embed="rId2" cstate="print"/>
          <a:srcRect b="6250"/>
          <a:stretch>
            <a:fillRect/>
          </a:stretch>
        </p:blipFill>
        <p:spPr bwMode="auto">
          <a:xfrm>
            <a:off x="228600" y="1295400"/>
            <a:ext cx="86868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Batch</a:t>
            </a:r>
            <a:endParaRPr lang="en-IN" dirty="0">
              <a:latin typeface="Impact" pitchFamily="34" charset="0"/>
            </a:endParaRPr>
          </a:p>
        </p:txBody>
      </p:sp>
      <p:pic>
        <p:nvPicPr>
          <p:cNvPr id="2050" name="Picture 2"/>
          <p:cNvPicPr>
            <a:picLocks noChangeAspect="1" noChangeArrowheads="1"/>
          </p:cNvPicPr>
          <p:nvPr/>
        </p:nvPicPr>
        <p:blipFill>
          <a:blip r:embed="rId3" cstate="print"/>
          <a:srcRect b="4545"/>
          <a:stretch>
            <a:fillRect/>
          </a:stretch>
        </p:blipFill>
        <p:spPr bwMode="auto">
          <a:xfrm>
            <a:off x="304800" y="1295400"/>
            <a:ext cx="8458200" cy="5257800"/>
          </a:xfrm>
          <a:prstGeom prst="rect">
            <a:avLst/>
          </a:prstGeom>
          <a:noFill/>
          <a:ln w="9525">
            <a:noFill/>
            <a:miter lim="800000"/>
            <a:headEnd/>
            <a:tailEnd/>
          </a:ln>
          <a:effectLst/>
        </p:spPr>
      </p:pic>
    </p:spTree>
    <p:extLst>
      <p:ext uri="{BB962C8B-B14F-4D97-AF65-F5344CB8AC3E}">
        <p14:creationId xmlns:p14="http://schemas.microsoft.com/office/powerpoint/2010/main" xmlns="" val="7173550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rgbClr val="C00000"/>
                </a:solidFill>
                <a:latin typeface="Impact" pitchFamily="34" charset="0"/>
                <a:cs typeface="Times New Roman" pitchFamily="18" charset="0"/>
              </a:rPr>
              <a:t>System Overview</a:t>
            </a:r>
            <a:endParaRPr lang="en-IN" dirty="0">
              <a:solidFill>
                <a:srgbClr val="C00000"/>
              </a:solidFill>
              <a:latin typeface="Impact" pitchFamily="34" charset="0"/>
              <a:cs typeface="Times New Roman" pitchFamily="18" charset="0"/>
            </a:endParaRPr>
          </a:p>
        </p:txBody>
      </p:sp>
      <p:sp>
        <p:nvSpPr>
          <p:cNvPr id="3" name="Content Placeholder 2"/>
          <p:cNvSpPr>
            <a:spLocks noGrp="1"/>
          </p:cNvSpPr>
          <p:nvPr>
            <p:ph idx="1"/>
          </p:nvPr>
        </p:nvSpPr>
        <p:spPr>
          <a:xfrm>
            <a:off x="1295400" y="1447800"/>
            <a:ext cx="7638288" cy="5181600"/>
          </a:xfrm>
        </p:spPr>
        <p:txBody>
          <a:bodyPr>
            <a:normAutofit fontScale="92500" lnSpcReduction="10000"/>
          </a:bodyPr>
          <a:lstStyle/>
          <a:p>
            <a:pPr>
              <a:buClr>
                <a:schemeClr val="tx2">
                  <a:lumMod val="75000"/>
                </a:schemeClr>
              </a:buClr>
            </a:pPr>
            <a:r>
              <a:rPr lang="en-US" sz="2400" dirty="0">
                <a:latin typeface="Times New Roman" pitchFamily="18" charset="0"/>
                <a:cs typeface="Times New Roman" pitchFamily="18" charset="0"/>
              </a:rPr>
              <a:t>This system is mainly designed for the </a:t>
            </a:r>
            <a:r>
              <a:rPr lang="en-US" sz="2400" dirty="0" smtClean="0">
                <a:latin typeface="Times New Roman" pitchFamily="18" charset="0"/>
                <a:cs typeface="Times New Roman" pitchFamily="18" charset="0"/>
              </a:rPr>
              <a:t>making member registration into fitness center and managing their enquiry details</a:t>
            </a:r>
          </a:p>
          <a:p>
            <a:pPr>
              <a:buClr>
                <a:schemeClr val="tx2">
                  <a:lumMod val="75000"/>
                </a:schemeClr>
              </a:buClr>
            </a:pPr>
            <a:r>
              <a:rPr lang="en-US" sz="2400" dirty="0" smtClean="0">
                <a:latin typeface="Times New Roman" pitchFamily="18" charset="0"/>
                <a:cs typeface="Times New Roman" pitchFamily="18" charset="0"/>
              </a:rPr>
              <a:t>Packages are divided into individual or combo according to the required and fees are charged and later received.</a:t>
            </a:r>
          </a:p>
          <a:p>
            <a:pPr>
              <a:buClr>
                <a:schemeClr val="tx2">
                  <a:lumMod val="75000"/>
                </a:schemeClr>
              </a:buClr>
            </a:pPr>
            <a:r>
              <a:rPr lang="en-US" sz="2400" dirty="0" smtClean="0">
                <a:latin typeface="Times New Roman" pitchFamily="18" charset="0"/>
                <a:cs typeface="Times New Roman" pitchFamily="18" charset="0"/>
              </a:rPr>
              <a:t>Batch, Routine and diet are decided by the trainer and dieticians help</a:t>
            </a:r>
          </a:p>
          <a:p>
            <a:pPr>
              <a:buClr>
                <a:schemeClr val="tx2">
                  <a:lumMod val="75000"/>
                </a:schemeClr>
              </a:buClr>
            </a:pPr>
            <a:r>
              <a:rPr lang="en-US" sz="2400" dirty="0" smtClean="0">
                <a:latin typeface="Times New Roman" pitchFamily="18" charset="0"/>
                <a:cs typeface="Times New Roman" pitchFamily="18" charset="0"/>
              </a:rPr>
              <a:t>The member profile is created and progress is traced</a:t>
            </a:r>
          </a:p>
          <a:p>
            <a:pPr>
              <a:buClr>
                <a:schemeClr val="tx2">
                  <a:lumMod val="75000"/>
                </a:schemeClr>
              </a:buClr>
            </a:pPr>
            <a:r>
              <a:rPr lang="en-US" sz="2400" dirty="0" smtClean="0">
                <a:latin typeface="Times New Roman" pitchFamily="18" charset="0"/>
                <a:cs typeface="Times New Roman" pitchFamily="18" charset="0"/>
              </a:rPr>
              <a:t>Members can quickly register any complaint for any problem occurred ,get required feedback.</a:t>
            </a:r>
          </a:p>
          <a:p>
            <a:pPr>
              <a:buClr>
                <a:schemeClr val="tx2">
                  <a:lumMod val="75000"/>
                </a:schemeClr>
              </a:buClr>
            </a:pPr>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system reduces the complexity and documentation </a:t>
            </a:r>
            <a:r>
              <a:rPr lang="en-US" sz="2400" dirty="0" smtClean="0">
                <a:latin typeface="Times New Roman" pitchFamily="18" charset="0"/>
                <a:cs typeface="Times New Roman" pitchFamily="18" charset="0"/>
              </a:rPr>
              <a:t>work</a:t>
            </a:r>
            <a:r>
              <a:rPr lang="en-US" sz="2400" dirty="0">
                <a:latin typeface="Times New Roman" pitchFamily="18" charset="0"/>
                <a:cs typeface="Times New Roman" pitchFamily="18" charset="0"/>
              </a:rPr>
              <a:t>. Here </a:t>
            </a:r>
            <a:r>
              <a:rPr lang="en-US" sz="2400" dirty="0" smtClean="0">
                <a:latin typeface="Times New Roman" pitchFamily="18" charset="0"/>
                <a:cs typeface="Times New Roman" pitchFamily="18" charset="0"/>
              </a:rPr>
              <a:t>there </a:t>
            </a:r>
            <a:r>
              <a:rPr lang="en-US" sz="2400" dirty="0">
                <a:latin typeface="Times New Roman" pitchFamily="18" charset="0"/>
                <a:cs typeface="Times New Roman" pitchFamily="18" charset="0"/>
              </a:rPr>
              <a:t>is no </a:t>
            </a:r>
            <a:r>
              <a:rPr lang="en-US" sz="2400" dirty="0" smtClean="0">
                <a:latin typeface="Times New Roman" pitchFamily="18" charset="0"/>
                <a:cs typeface="Times New Roman" pitchFamily="18" charset="0"/>
              </a:rPr>
              <a:t>need </a:t>
            </a:r>
            <a:r>
              <a:rPr lang="en-US" sz="2400" dirty="0">
                <a:latin typeface="Times New Roman" pitchFamily="18" charset="0"/>
                <a:cs typeface="Times New Roman" pitchFamily="18" charset="0"/>
              </a:rPr>
              <a:t>of maintaining the </a:t>
            </a:r>
            <a:r>
              <a:rPr lang="en-US" sz="2400" dirty="0" smtClean="0">
                <a:latin typeface="Times New Roman" pitchFamily="18" charset="0"/>
                <a:cs typeface="Times New Roman" pitchFamily="18" charset="0"/>
              </a:rPr>
              <a:t>registers.</a:t>
            </a:r>
          </a:p>
          <a:p>
            <a:pPr>
              <a:buClr>
                <a:schemeClr val="tx2">
                  <a:lumMod val="75000"/>
                </a:schemeClr>
              </a:buClr>
            </a:pPr>
            <a:r>
              <a:rPr lang="en-US" sz="2400" dirty="0" smtClean="0">
                <a:latin typeface="Times New Roman" pitchFamily="18" charset="0"/>
                <a:cs typeface="Times New Roman" pitchFamily="18" charset="0"/>
              </a:rPr>
              <a:t>It will maintain data and salary of employee and details of trainers, dieticians, etc</a:t>
            </a:r>
          </a:p>
          <a:p>
            <a:pPr>
              <a:buClr>
                <a:schemeClr val="tx2">
                  <a:lumMod val="75000"/>
                </a:schemeClr>
              </a:buClr>
            </a:pPr>
            <a:r>
              <a:rPr lang="en-US" sz="2400" dirty="0" smtClean="0">
                <a:latin typeface="Times New Roman" pitchFamily="18" charset="0"/>
                <a:cs typeface="Times New Roman" pitchFamily="18" charset="0"/>
              </a:rPr>
              <a:t>Authorize access for data is provided.</a:t>
            </a:r>
          </a:p>
          <a:p>
            <a:pPr>
              <a:buClr>
                <a:schemeClr val="tx2">
                  <a:lumMod val="75000"/>
                </a:schemeClr>
              </a:buClr>
            </a:pPr>
            <a:endParaRPr lang="en-US" sz="2400" b="1" dirty="0" smtClean="0">
              <a:latin typeface="Times New Roman" pitchFamily="18" charset="0"/>
              <a:cs typeface="Times New Roman" pitchFamily="18" charset="0"/>
            </a:endParaRPr>
          </a:p>
          <a:p>
            <a:pPr>
              <a:buClr>
                <a:schemeClr val="tx2">
                  <a:lumMod val="75000"/>
                </a:schemeClr>
              </a:buClr>
            </a:pP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xmlns="" val="3633268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Routine</a:t>
            </a:r>
            <a:endParaRPr lang="en-US" dirty="0"/>
          </a:p>
        </p:txBody>
      </p:sp>
      <p:pic>
        <p:nvPicPr>
          <p:cNvPr id="1026" name="Picture 2"/>
          <p:cNvPicPr>
            <a:picLocks noChangeAspect="1" noChangeArrowheads="1"/>
          </p:cNvPicPr>
          <p:nvPr/>
        </p:nvPicPr>
        <p:blipFill>
          <a:blip r:embed="rId2" cstate="print"/>
          <a:srcRect b="5208"/>
          <a:stretch>
            <a:fillRect/>
          </a:stretch>
        </p:blipFill>
        <p:spPr bwMode="auto">
          <a:xfrm>
            <a:off x="533400" y="1219200"/>
            <a:ext cx="8153400" cy="54864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Diet</a:t>
            </a:r>
            <a:endParaRPr lang="en-US" dirty="0"/>
          </a:p>
        </p:txBody>
      </p:sp>
      <p:pic>
        <p:nvPicPr>
          <p:cNvPr id="2050" name="Picture 2"/>
          <p:cNvPicPr>
            <a:picLocks noChangeAspect="1" noChangeArrowheads="1"/>
          </p:cNvPicPr>
          <p:nvPr/>
        </p:nvPicPr>
        <p:blipFill>
          <a:blip r:embed="rId2" cstate="print"/>
          <a:srcRect b="5333"/>
          <a:stretch>
            <a:fillRect/>
          </a:stretch>
        </p:blipFill>
        <p:spPr bwMode="auto">
          <a:xfrm>
            <a:off x="304800" y="1295400"/>
            <a:ext cx="8077200" cy="54102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Salary</a:t>
            </a:r>
            <a:endParaRPr lang="en-IN" dirty="0">
              <a:latin typeface="Impact" pitchFamily="34" charset="0"/>
            </a:endParaRPr>
          </a:p>
        </p:txBody>
      </p:sp>
      <p:pic>
        <p:nvPicPr>
          <p:cNvPr id="5122" name="Picture 2"/>
          <p:cNvPicPr>
            <a:picLocks noChangeAspect="1" noChangeArrowheads="1"/>
          </p:cNvPicPr>
          <p:nvPr/>
        </p:nvPicPr>
        <p:blipFill>
          <a:blip r:embed="rId2" cstate="print"/>
          <a:srcRect b="5797"/>
          <a:stretch>
            <a:fillRect/>
          </a:stretch>
        </p:blipFill>
        <p:spPr bwMode="auto">
          <a:xfrm>
            <a:off x="228600" y="1447800"/>
            <a:ext cx="8763000" cy="4953000"/>
          </a:xfrm>
          <a:prstGeom prst="rect">
            <a:avLst/>
          </a:prstGeom>
          <a:noFill/>
          <a:ln w="9525">
            <a:noFill/>
            <a:miter lim="800000"/>
            <a:headEnd/>
            <a:tailEnd/>
          </a:ln>
          <a:effectLst/>
        </p:spPr>
      </p:pic>
    </p:spTree>
    <p:extLst>
      <p:ext uri="{BB962C8B-B14F-4D97-AF65-F5344CB8AC3E}">
        <p14:creationId xmlns:p14="http://schemas.microsoft.com/office/powerpoint/2010/main" xmlns="" val="26983924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Fees</a:t>
            </a:r>
            <a:endParaRPr lang="en-IN" dirty="0">
              <a:latin typeface="Impact" pitchFamily="34" charset="0"/>
            </a:endParaRPr>
          </a:p>
        </p:txBody>
      </p:sp>
      <p:pic>
        <p:nvPicPr>
          <p:cNvPr id="8194" name="Picture 2"/>
          <p:cNvPicPr>
            <a:picLocks noChangeAspect="1" noChangeArrowheads="1"/>
          </p:cNvPicPr>
          <p:nvPr/>
        </p:nvPicPr>
        <p:blipFill>
          <a:blip r:embed="rId2" cstate="print"/>
          <a:srcRect b="5556"/>
          <a:stretch>
            <a:fillRect/>
          </a:stretch>
        </p:blipFill>
        <p:spPr bwMode="auto">
          <a:xfrm>
            <a:off x="228600" y="1143000"/>
            <a:ext cx="8610600" cy="5410200"/>
          </a:xfrm>
          <a:prstGeom prst="rect">
            <a:avLst/>
          </a:prstGeom>
          <a:noFill/>
          <a:ln w="9525">
            <a:noFill/>
            <a:miter lim="800000"/>
            <a:headEnd/>
            <a:tailEnd/>
          </a:ln>
          <a:effectLst/>
        </p:spPr>
      </p:pic>
    </p:spTree>
    <p:extLst>
      <p:ext uri="{BB962C8B-B14F-4D97-AF65-F5344CB8AC3E}">
        <p14:creationId xmlns:p14="http://schemas.microsoft.com/office/powerpoint/2010/main" xmlns="" val="3064397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944880"/>
          </a:xfrm>
        </p:spPr>
        <p:txBody>
          <a:bodyPr/>
          <a:lstStyle/>
          <a:p>
            <a:r>
              <a:rPr lang="en-US" dirty="0" smtClean="0">
                <a:latin typeface="Impact" pitchFamily="34" charset="0"/>
              </a:rPr>
              <a:t>Fees Receipt</a:t>
            </a:r>
            <a:endParaRPr lang="en-US" dirty="0">
              <a:latin typeface="Impact" pitchFamily="34" charset="0"/>
            </a:endParaRPr>
          </a:p>
        </p:txBody>
      </p:sp>
      <p:pic>
        <p:nvPicPr>
          <p:cNvPr id="9218" name="Picture 2"/>
          <p:cNvPicPr>
            <a:picLocks noChangeAspect="1" noChangeArrowheads="1"/>
          </p:cNvPicPr>
          <p:nvPr/>
        </p:nvPicPr>
        <p:blipFill>
          <a:blip r:embed="rId3" cstate="print"/>
          <a:srcRect b="5333"/>
          <a:stretch>
            <a:fillRect/>
          </a:stretch>
        </p:blipFill>
        <p:spPr bwMode="auto">
          <a:xfrm>
            <a:off x="304800" y="457200"/>
            <a:ext cx="8534400"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Manager</a:t>
            </a:r>
            <a:endParaRPr lang="en-US" dirty="0">
              <a:latin typeface="Impact" pitchFamily="34" charset="0"/>
            </a:endParaRPr>
          </a:p>
        </p:txBody>
      </p:sp>
      <p:pic>
        <p:nvPicPr>
          <p:cNvPr id="16386" name="Picture 2"/>
          <p:cNvPicPr>
            <a:picLocks noChangeAspect="1" noChangeArrowheads="1"/>
          </p:cNvPicPr>
          <p:nvPr/>
        </p:nvPicPr>
        <p:blipFill>
          <a:blip r:embed="rId2" cstate="print"/>
          <a:srcRect b="5556"/>
          <a:stretch>
            <a:fillRect/>
          </a:stretch>
        </p:blipFill>
        <p:spPr bwMode="auto">
          <a:xfrm>
            <a:off x="76200" y="1219200"/>
            <a:ext cx="89154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Impact" pitchFamily="34" charset="0"/>
              </a:rPr>
              <a:t>Maintenance</a:t>
            </a:r>
            <a:endParaRPr lang="en-IN" dirty="0">
              <a:latin typeface="Impact" pitchFamily="34" charset="0"/>
            </a:endParaRPr>
          </a:p>
        </p:txBody>
      </p:sp>
      <p:pic>
        <p:nvPicPr>
          <p:cNvPr id="10242" name="Picture 2"/>
          <p:cNvPicPr>
            <a:picLocks noChangeAspect="1" noChangeArrowheads="1"/>
          </p:cNvPicPr>
          <p:nvPr/>
        </p:nvPicPr>
        <p:blipFill>
          <a:blip r:embed="rId2" cstate="print"/>
          <a:srcRect b="5714"/>
          <a:stretch>
            <a:fillRect/>
          </a:stretch>
        </p:blipFill>
        <p:spPr bwMode="auto">
          <a:xfrm>
            <a:off x="228600" y="1219200"/>
            <a:ext cx="8686800" cy="5638800"/>
          </a:xfrm>
          <a:prstGeom prst="rect">
            <a:avLst/>
          </a:prstGeom>
          <a:noFill/>
          <a:ln w="9525">
            <a:noFill/>
            <a:miter lim="800000"/>
            <a:headEnd/>
            <a:tailEnd/>
          </a:ln>
          <a:effectLst/>
        </p:spPr>
      </p:pic>
    </p:spTree>
    <p:extLst>
      <p:ext uri="{BB962C8B-B14F-4D97-AF65-F5344CB8AC3E}">
        <p14:creationId xmlns:p14="http://schemas.microsoft.com/office/powerpoint/2010/main" xmlns="" val="2720382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Employee</a:t>
            </a:r>
            <a:endParaRPr lang="en-US" dirty="0">
              <a:latin typeface="Impact" pitchFamily="34" charset="0"/>
            </a:endParaRPr>
          </a:p>
        </p:txBody>
      </p:sp>
      <p:pic>
        <p:nvPicPr>
          <p:cNvPr id="17410" name="Picture 2"/>
          <p:cNvPicPr>
            <a:picLocks noChangeAspect="1" noChangeArrowheads="1"/>
          </p:cNvPicPr>
          <p:nvPr/>
        </p:nvPicPr>
        <p:blipFill>
          <a:blip r:embed="rId2" cstate="print"/>
          <a:srcRect b="5882"/>
          <a:stretch>
            <a:fillRect/>
          </a:stretch>
        </p:blipFill>
        <p:spPr bwMode="auto">
          <a:xfrm>
            <a:off x="381000" y="1295400"/>
            <a:ext cx="82296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Member Report</a:t>
            </a:r>
            <a:endParaRPr lang="en-US" dirty="0">
              <a:latin typeface="Impact"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304800" y="457200"/>
            <a:ext cx="822960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Profile Report</a:t>
            </a:r>
            <a:endParaRPr lang="en-US" dirty="0">
              <a:latin typeface="Impact" pitchFamily="34" charset="0"/>
            </a:endParaRPr>
          </a:p>
        </p:txBody>
      </p:sp>
      <p:pic>
        <p:nvPicPr>
          <p:cNvPr id="11266" name="Picture 2"/>
          <p:cNvPicPr>
            <a:picLocks noChangeAspect="1" noChangeArrowheads="1"/>
          </p:cNvPicPr>
          <p:nvPr/>
        </p:nvPicPr>
        <p:blipFill>
          <a:blip r:embed="rId2" cstate="print"/>
          <a:srcRect b="4878"/>
          <a:stretch>
            <a:fillRect/>
          </a:stretch>
        </p:blipFill>
        <p:spPr bwMode="auto">
          <a:xfrm>
            <a:off x="228600" y="1219200"/>
            <a:ext cx="86868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C00000"/>
                </a:solidFill>
                <a:latin typeface="Impact" pitchFamily="34" charset="0"/>
                <a:cs typeface="Times New Roman" pitchFamily="18" charset="0"/>
              </a:rPr>
              <a:t>Technologies Used</a:t>
            </a:r>
            <a:endParaRPr lang="en-IN" dirty="0">
              <a:solidFill>
                <a:srgbClr val="C00000"/>
              </a:solidFill>
              <a:latin typeface="Impact" pitchFamily="34" charset="0"/>
              <a:cs typeface="Times New Roman" pitchFamily="18" charset="0"/>
            </a:endParaRPr>
          </a:p>
        </p:txBody>
      </p:sp>
      <p:sp>
        <p:nvSpPr>
          <p:cNvPr id="3" name="Content Placeholder 2"/>
          <p:cNvSpPr>
            <a:spLocks noGrp="1"/>
          </p:cNvSpPr>
          <p:nvPr>
            <p:ph idx="1"/>
          </p:nvPr>
        </p:nvSpPr>
        <p:spPr>
          <a:xfrm>
            <a:off x="990600" y="1676400"/>
            <a:ext cx="7696200" cy="4449763"/>
          </a:xfrm>
        </p:spPr>
        <p:style>
          <a:lnRef idx="2">
            <a:schemeClr val="dk1"/>
          </a:lnRef>
          <a:fillRef idx="1">
            <a:schemeClr val="lt1"/>
          </a:fillRef>
          <a:effectRef idx="0">
            <a:schemeClr val="dk1"/>
          </a:effectRef>
          <a:fontRef idx="minor">
            <a:schemeClr val="dk1"/>
          </a:fontRef>
        </p:style>
        <p:txBody>
          <a:bodyPr>
            <a:normAutofit fontScale="62500" lnSpcReduction="20000"/>
          </a:bodyPr>
          <a:lstStyle/>
          <a:p>
            <a:pPr>
              <a:buNone/>
            </a:pPr>
            <a:r>
              <a:rPr lang="en-US" b="1" dirty="0" smtClean="0"/>
              <a:t>HARDWARE AND SOFTWARE SPECIFICATION</a:t>
            </a:r>
            <a:endParaRPr lang="en-US" sz="1600" dirty="0" smtClean="0"/>
          </a:p>
          <a:p>
            <a:pPr>
              <a:buNone/>
            </a:pPr>
            <a:r>
              <a:rPr lang="en-US" b="1" dirty="0" smtClean="0"/>
              <a:t> </a:t>
            </a:r>
            <a:endParaRPr lang="en-US" sz="1600" dirty="0" smtClean="0"/>
          </a:p>
          <a:p>
            <a:pPr lvl="0">
              <a:buNone/>
            </a:pPr>
            <a:r>
              <a:rPr lang="en-US" b="1" u="sng" dirty="0" smtClean="0"/>
              <a:t>HARDWARE PLATFORM:</a:t>
            </a:r>
            <a:endParaRPr lang="en-US" sz="2400" dirty="0" smtClean="0"/>
          </a:p>
          <a:p>
            <a:pPr lvl="2"/>
            <a:r>
              <a:rPr lang="en-US" b="1" dirty="0" smtClean="0"/>
              <a:t>MICROPROCESSOR</a:t>
            </a:r>
            <a:r>
              <a:rPr lang="en-US" dirty="0" smtClean="0"/>
              <a:t>: PENTIUM III AND ABOVE</a:t>
            </a:r>
            <a:endParaRPr lang="en-US" sz="1800" dirty="0" smtClean="0"/>
          </a:p>
          <a:p>
            <a:pPr lvl="2"/>
            <a:r>
              <a:rPr lang="en-US" b="1" dirty="0" smtClean="0"/>
              <a:t>RAM   </a:t>
            </a:r>
            <a:r>
              <a:rPr lang="en-US" dirty="0" smtClean="0"/>
              <a:t>                         : 256 AND ABOVE</a:t>
            </a:r>
            <a:endParaRPr lang="en-US" sz="1800" dirty="0" smtClean="0"/>
          </a:p>
          <a:p>
            <a:pPr lvl="2"/>
            <a:r>
              <a:rPr lang="en-US" b="1" dirty="0" smtClean="0"/>
              <a:t>HDD       </a:t>
            </a:r>
            <a:r>
              <a:rPr lang="en-US" dirty="0" smtClean="0"/>
              <a:t>                      : 40 GB AND ABOVE     </a:t>
            </a:r>
            <a:endParaRPr lang="en-US" sz="1800" dirty="0" smtClean="0"/>
          </a:p>
          <a:p>
            <a:pPr>
              <a:buNone/>
            </a:pPr>
            <a:r>
              <a:rPr lang="en-US" b="1" dirty="0" smtClean="0"/>
              <a:t> </a:t>
            </a:r>
            <a:endParaRPr lang="en-US" sz="2400" dirty="0" smtClean="0"/>
          </a:p>
          <a:p>
            <a:pPr>
              <a:buNone/>
            </a:pPr>
            <a:r>
              <a:rPr lang="en-US" b="1" dirty="0" smtClean="0"/>
              <a:t> </a:t>
            </a:r>
            <a:endParaRPr lang="en-US" sz="2400" dirty="0" smtClean="0"/>
          </a:p>
          <a:p>
            <a:pPr lvl="0">
              <a:buNone/>
            </a:pPr>
            <a:r>
              <a:rPr lang="en-US" b="1" u="sng" dirty="0" smtClean="0"/>
              <a:t>SOFTWARE PLATFORM:</a:t>
            </a:r>
            <a:endParaRPr lang="en-US" sz="2400" dirty="0" smtClean="0"/>
          </a:p>
          <a:p>
            <a:pPr lvl="2"/>
            <a:r>
              <a:rPr lang="en-US" b="1" dirty="0" smtClean="0"/>
              <a:t>FRONTEND   TOOL</a:t>
            </a:r>
            <a:r>
              <a:rPr lang="en-US" dirty="0" smtClean="0"/>
              <a:t>  : Java</a:t>
            </a:r>
            <a:endParaRPr lang="en-US" sz="1800" dirty="0" smtClean="0"/>
          </a:p>
          <a:p>
            <a:pPr lvl="2"/>
            <a:r>
              <a:rPr lang="en-US" b="1" dirty="0" smtClean="0"/>
              <a:t>BACKEND     TOOL</a:t>
            </a:r>
            <a:r>
              <a:rPr lang="en-US" dirty="0" smtClean="0"/>
              <a:t>   : ACCESS</a:t>
            </a:r>
            <a:endParaRPr lang="en-US" sz="1800" dirty="0" smtClean="0"/>
          </a:p>
          <a:p>
            <a:pPr lvl="2"/>
            <a:r>
              <a:rPr lang="en-US" b="1" dirty="0" smtClean="0"/>
              <a:t>OPERATING SYSTEM </a:t>
            </a:r>
            <a:r>
              <a:rPr lang="en-US" dirty="0" smtClean="0"/>
              <a:t>: WINDOWS XP/VISTA/2003</a:t>
            </a:r>
            <a:endParaRPr lang="en-US" sz="1800" dirty="0" smtClean="0"/>
          </a:p>
          <a:p>
            <a:pPr>
              <a:buNone/>
            </a:pPr>
            <a:r>
              <a:rPr lang="en-US" dirty="0" smtClean="0"/>
              <a:t>AND ABOVE </a:t>
            </a:r>
            <a:endParaRPr lang="en-US" sz="2400" dirty="0" smtClean="0"/>
          </a:p>
          <a:p>
            <a:pPr>
              <a:buNone/>
            </a:pPr>
            <a:endParaRPr lang="en-US" dirty="0" smtClean="0"/>
          </a:p>
          <a:p>
            <a:pPr>
              <a:buNone/>
            </a:pPr>
            <a:r>
              <a:rPr lang="en-US" dirty="0" smtClean="0"/>
              <a:t> </a:t>
            </a:r>
          </a:p>
          <a:p>
            <a:pPr marL="0" indent="0">
              <a:buNone/>
            </a:pPr>
            <a:endParaRPr lang="en-IN" dirty="0"/>
          </a:p>
          <a:p>
            <a:pPr marL="0" indent="0">
              <a:buNone/>
            </a:pPr>
            <a:endParaRPr lang="en-IN" dirty="0"/>
          </a:p>
          <a:p>
            <a:endParaRPr lang="en-IN" dirty="0"/>
          </a:p>
        </p:txBody>
      </p:sp>
    </p:spTree>
    <p:extLst>
      <p:ext uri="{BB962C8B-B14F-4D97-AF65-F5344CB8AC3E}">
        <p14:creationId xmlns:p14="http://schemas.microsoft.com/office/powerpoint/2010/main" xmlns="" val="10460921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Member Report</a:t>
            </a:r>
            <a:endParaRPr lang="en-US" dirty="0">
              <a:latin typeface="Impact" pitchFamily="34" charset="0"/>
            </a:endParaRPr>
          </a:p>
        </p:txBody>
      </p:sp>
      <p:pic>
        <p:nvPicPr>
          <p:cNvPr id="13314" name="Picture 2"/>
          <p:cNvPicPr>
            <a:picLocks noChangeAspect="1" noChangeArrowheads="1"/>
          </p:cNvPicPr>
          <p:nvPr/>
        </p:nvPicPr>
        <p:blipFill>
          <a:blip r:embed="rId2" cstate="print"/>
          <a:srcRect b="4286"/>
          <a:stretch>
            <a:fillRect/>
          </a:stretch>
        </p:blipFill>
        <p:spPr bwMode="auto">
          <a:xfrm>
            <a:off x="152400" y="1295400"/>
            <a:ext cx="86868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Trainer Report</a:t>
            </a:r>
            <a:endParaRPr lang="en-US" dirty="0">
              <a:latin typeface="Impact"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152400" y="1371600"/>
            <a:ext cx="87630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Fees Receipt Report</a:t>
            </a:r>
            <a:endParaRPr lang="en-US" dirty="0">
              <a:latin typeface="Impact" pitchFamily="34" charset="0"/>
            </a:endParaRPr>
          </a:p>
        </p:txBody>
      </p:sp>
      <p:pic>
        <p:nvPicPr>
          <p:cNvPr id="15362" name="Picture 2"/>
          <p:cNvPicPr>
            <a:picLocks noChangeAspect="1" noChangeArrowheads="1"/>
          </p:cNvPicPr>
          <p:nvPr/>
        </p:nvPicPr>
        <p:blipFill>
          <a:blip r:embed="rId2" cstate="print"/>
          <a:srcRect l="943" b="5063"/>
          <a:stretch>
            <a:fillRect/>
          </a:stretch>
        </p:blipFill>
        <p:spPr bwMode="auto">
          <a:xfrm>
            <a:off x="304800" y="1295400"/>
            <a:ext cx="86106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
            <a:ext cx="7010400" cy="1295400"/>
          </a:xfrm>
        </p:spPr>
        <p:txBody>
          <a:bodyPr/>
          <a:lstStyle/>
          <a:p>
            <a:r>
              <a:rPr lang="en-IN" dirty="0" smtClean="0">
                <a:solidFill>
                  <a:srgbClr val="C00000"/>
                </a:solidFill>
                <a:latin typeface="Impact" pitchFamily="34" charset="0"/>
                <a:cs typeface="Times New Roman" pitchFamily="18" charset="0"/>
              </a:rPr>
              <a:t>Features of System</a:t>
            </a:r>
            <a:endParaRPr lang="en-IN" dirty="0">
              <a:solidFill>
                <a:srgbClr val="C00000"/>
              </a:solidFill>
              <a:latin typeface="Impact" pitchFamily="34" charset="0"/>
              <a:cs typeface="Times New Roman" pitchFamily="18" charset="0"/>
            </a:endParaRPr>
          </a:p>
        </p:txBody>
      </p:sp>
      <p:sp>
        <p:nvSpPr>
          <p:cNvPr id="3" name="Subtitle 2"/>
          <p:cNvSpPr>
            <a:spLocks noGrp="1"/>
          </p:cNvSpPr>
          <p:nvPr>
            <p:ph type="subTitle" idx="1"/>
          </p:nvPr>
        </p:nvSpPr>
        <p:spPr>
          <a:xfrm>
            <a:off x="1066800" y="1676400"/>
            <a:ext cx="6934200" cy="3657600"/>
          </a:xfrm>
        </p:spPr>
        <p:txBody>
          <a:bodyPr>
            <a:normAutofit/>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4" name="Rectangle 3"/>
          <p:cNvSpPr/>
          <p:nvPr/>
        </p:nvSpPr>
        <p:spPr>
          <a:xfrm>
            <a:off x="1524000" y="1676400"/>
            <a:ext cx="6858000" cy="4031873"/>
          </a:xfrm>
          <a:prstGeom prst="rect">
            <a:avLst/>
          </a:prstGeom>
        </p:spPr>
        <p:txBody>
          <a:bodyPr wrap="square">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Authorization of data provides security.</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Records can be accessed relatively more faster.</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Maintains all the details of external entities.</a:t>
            </a:r>
          </a:p>
          <a:p>
            <a:pPr marL="285750" indent="-285750"/>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Less Manpower </a:t>
            </a:r>
            <a:r>
              <a:rPr lang="en-US" sz="2000" dirty="0" smtClean="0">
                <a:latin typeface="Times New Roman" panose="02020603050405020304" pitchFamily="18" charset="0"/>
                <a:cs typeface="Times New Roman" panose="02020603050405020304" pitchFamily="18" charset="0"/>
              </a:rPr>
              <a:t>is required</a:t>
            </a:r>
            <a:r>
              <a:rPr lang="en-US" sz="20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Needs less manual Efforts</a:t>
            </a:r>
            <a:r>
              <a:rPr lang="en-US" sz="2000" dirty="0" smtClean="0">
                <a:latin typeface="Times New Roman" panose="02020603050405020304" pitchFamily="18" charset="0"/>
                <a:cs typeface="Times New Roman" panose="02020603050405020304" pitchFamily="18" charset="0"/>
              </a:rPr>
              <a:t>.</a:t>
            </a:r>
          </a:p>
          <a:p>
            <a:pPr marL="285750" indent="-285750"/>
            <a:endParaRPr lang="en-US" sz="20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Member complaints are handled efficiently</a:t>
            </a:r>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0315733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solidFill>
                  <a:srgbClr val="C00000"/>
                </a:solidFill>
                <a:effectLst/>
                <a:latin typeface="Impact" pitchFamily="34" charset="0"/>
              </a:rPr>
              <a:t>Advantages &amp; Limitations</a:t>
            </a:r>
            <a:r>
              <a:rPr lang="en-US" dirty="0" smtClean="0"/>
              <a:t/>
            </a:r>
            <a:br>
              <a:rPr lang="en-US" dirty="0" smtClean="0"/>
            </a:br>
            <a:endParaRPr lang="en-US" dirty="0"/>
          </a:p>
        </p:txBody>
      </p:sp>
      <p:sp>
        <p:nvSpPr>
          <p:cNvPr id="3" name="Content Placeholder 2"/>
          <p:cNvSpPr>
            <a:spLocks noGrp="1"/>
          </p:cNvSpPr>
          <p:nvPr>
            <p:ph idx="1"/>
          </p:nvPr>
        </p:nvSpPr>
        <p:spPr>
          <a:xfrm>
            <a:off x="1219200" y="1143000"/>
            <a:ext cx="7498080" cy="5105400"/>
          </a:xfrm>
        </p:spPr>
        <p:txBody>
          <a:bodyPr>
            <a:normAutofit fontScale="25000" lnSpcReduction="20000"/>
          </a:bodyPr>
          <a:lstStyle/>
          <a:p>
            <a:pPr>
              <a:buNone/>
            </a:pPr>
            <a:r>
              <a:rPr lang="en-US" b="1" dirty="0" smtClean="0"/>
              <a:t> </a:t>
            </a:r>
            <a:endParaRPr lang="en-US" dirty="0" smtClean="0"/>
          </a:p>
          <a:p>
            <a:pPr>
              <a:buNone/>
            </a:pPr>
            <a:r>
              <a:rPr lang="en-US" sz="6400" b="1" u="sng" dirty="0" smtClean="0">
                <a:solidFill>
                  <a:schemeClr val="tx2"/>
                </a:solidFill>
              </a:rPr>
              <a:t>ADVANTAGES:-</a:t>
            </a:r>
            <a:endParaRPr lang="en-US" sz="6400" dirty="0" smtClean="0">
              <a:solidFill>
                <a:schemeClr val="tx2"/>
              </a:solidFill>
            </a:endParaRPr>
          </a:p>
          <a:p>
            <a:pPr>
              <a:buNone/>
            </a:pPr>
            <a:r>
              <a:rPr lang="en-US" sz="6400" b="1" dirty="0" smtClean="0"/>
              <a:t> </a:t>
            </a:r>
            <a:endParaRPr lang="en-US" sz="6400" dirty="0" smtClean="0"/>
          </a:p>
          <a:p>
            <a:pPr>
              <a:buClr>
                <a:schemeClr val="tx2"/>
              </a:buClr>
              <a:buFont typeface="Wingdings" pitchFamily="2" charset="2"/>
              <a:buChar char="Ø"/>
            </a:pPr>
            <a:r>
              <a:rPr lang="en-US" sz="6400" b="1" dirty="0" smtClean="0">
                <a:latin typeface="Times New Roman" pitchFamily="18" charset="0"/>
                <a:cs typeface="Times New Roman" pitchFamily="18" charset="0"/>
              </a:rPr>
              <a:t>Reduce paper work.</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Increase Member Satisfaction.</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Easily access and storage of huge amount data.</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Increase in Member interaction.</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Save time.</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Increase efficiency.</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Authorization of data provides security. </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Maintains all the details of external entities.</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Less Manpower is required.</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 Needs less manual Efforts.</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r>
              <a:rPr lang="en-US" sz="6400" b="1" dirty="0" smtClean="0">
                <a:latin typeface="Times New Roman" pitchFamily="18" charset="0"/>
                <a:cs typeface="Times New Roman" pitchFamily="18" charset="0"/>
              </a:rPr>
              <a:t>Member complaints are handled efficiently </a:t>
            </a:r>
            <a:endParaRPr lang="en-US" sz="6400" dirty="0" smtClean="0">
              <a:latin typeface="Times New Roman" pitchFamily="18" charset="0"/>
              <a:cs typeface="Times New Roman" pitchFamily="18" charset="0"/>
            </a:endParaRPr>
          </a:p>
          <a:p>
            <a:pPr>
              <a:buClr>
                <a:schemeClr val="tx2"/>
              </a:buClr>
              <a:buNone/>
            </a:pPr>
            <a:r>
              <a:rPr lang="en-US" sz="6400" b="1" dirty="0" smtClean="0">
                <a:solidFill>
                  <a:schemeClr val="tx2"/>
                </a:solidFill>
                <a:latin typeface="Times New Roman" pitchFamily="18" charset="0"/>
                <a:cs typeface="Times New Roman" pitchFamily="18" charset="0"/>
              </a:rPr>
              <a:t> </a:t>
            </a:r>
            <a:endParaRPr lang="en-US" sz="6400" dirty="0" smtClean="0">
              <a:solidFill>
                <a:schemeClr val="tx2"/>
              </a:solidFill>
              <a:latin typeface="Times New Roman" pitchFamily="18" charset="0"/>
              <a:cs typeface="Times New Roman" pitchFamily="18" charset="0"/>
            </a:endParaRPr>
          </a:p>
          <a:p>
            <a:pPr>
              <a:buNone/>
            </a:pPr>
            <a:r>
              <a:rPr lang="en-US" sz="6400" b="1" u="sng" dirty="0" smtClean="0">
                <a:solidFill>
                  <a:schemeClr val="tx2"/>
                </a:solidFill>
              </a:rPr>
              <a:t>Limitation:-</a:t>
            </a:r>
            <a:r>
              <a:rPr lang="en-US" sz="6400" b="1" dirty="0" smtClean="0"/>
              <a:t> </a:t>
            </a:r>
            <a:endParaRPr lang="en-US" sz="6400" dirty="0" smtClean="0"/>
          </a:p>
          <a:p>
            <a:pPr lvl="0">
              <a:buClr>
                <a:schemeClr val="tx2"/>
              </a:buClr>
              <a:buFont typeface="Wingdings" pitchFamily="2" charset="2"/>
              <a:buChar char="Ø"/>
            </a:pPr>
            <a:r>
              <a:rPr lang="en-US" sz="6400" b="1" dirty="0" smtClean="0">
                <a:latin typeface="Times New Roman" pitchFamily="18" charset="0"/>
                <a:cs typeface="Times New Roman" pitchFamily="18" charset="0"/>
              </a:rPr>
              <a:t>System handled by only one user.</a:t>
            </a:r>
            <a:endParaRPr lang="en-US" sz="6400" dirty="0" smtClean="0">
              <a:latin typeface="Times New Roman" pitchFamily="18" charset="0"/>
              <a:cs typeface="Times New Roman" pitchFamily="18" charset="0"/>
            </a:endParaRPr>
          </a:p>
          <a:p>
            <a:pPr lvl="0">
              <a:buClr>
                <a:schemeClr val="tx2"/>
              </a:buClr>
              <a:buFont typeface="Wingdings" pitchFamily="2" charset="2"/>
              <a:buChar char="Ø"/>
            </a:pPr>
            <a:r>
              <a:rPr lang="en-US" sz="6400" b="1" dirty="0" smtClean="0">
                <a:latin typeface="Times New Roman" pitchFamily="18" charset="0"/>
                <a:cs typeface="Times New Roman" pitchFamily="18" charset="0"/>
              </a:rPr>
              <a:t>Online communication is not possible.</a:t>
            </a:r>
          </a:p>
          <a:p>
            <a:pPr lvl="0">
              <a:buClr>
                <a:schemeClr val="tx2"/>
              </a:buClr>
              <a:buFont typeface="Wingdings" pitchFamily="2" charset="2"/>
              <a:buChar char="Ø"/>
            </a:pPr>
            <a:r>
              <a:rPr lang="en-US" sz="6400" b="1" dirty="0" smtClean="0">
                <a:latin typeface="Times New Roman" pitchFamily="18" charset="0"/>
                <a:cs typeface="Times New Roman" pitchFamily="18" charset="0"/>
              </a:rPr>
              <a:t>Updating of records and deleting unnecessary records is not possible.</a:t>
            </a:r>
            <a:endParaRPr lang="en-US" sz="6400" dirty="0" smtClean="0">
              <a:latin typeface="Times New Roman" pitchFamily="18" charset="0"/>
              <a:cs typeface="Times New Roman" pitchFamily="18" charset="0"/>
            </a:endParaRPr>
          </a:p>
          <a:p>
            <a:pPr>
              <a:buClr>
                <a:schemeClr val="tx2"/>
              </a:buClr>
              <a:buFont typeface="Wingdings" pitchFamily="2" charset="2"/>
              <a:buChar char="Ø"/>
            </a:pPr>
            <a:endParaRPr lang="en-US" sz="64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C00000"/>
                </a:solidFill>
                <a:latin typeface="Impact" pitchFamily="34" charset="0"/>
                <a:cs typeface="Times New Roman" pitchFamily="18" charset="0"/>
              </a:rPr>
              <a:t>Future Enhancement</a:t>
            </a:r>
            <a:endParaRPr lang="en-IN" dirty="0">
              <a:solidFill>
                <a:srgbClr val="C00000"/>
              </a:solidFill>
              <a:latin typeface="Impact" pitchFamily="34" charset="0"/>
              <a:cs typeface="Times New Roman" pitchFamily="18" charset="0"/>
            </a:endParaRPr>
          </a:p>
        </p:txBody>
      </p:sp>
      <p:sp>
        <p:nvSpPr>
          <p:cNvPr id="3" name="Content Placeholder 2"/>
          <p:cNvSpPr>
            <a:spLocks noGrp="1"/>
          </p:cNvSpPr>
          <p:nvPr>
            <p:ph idx="1"/>
          </p:nvPr>
        </p:nvSpPr>
        <p:spPr>
          <a:xfrm>
            <a:off x="1188720" y="1524000"/>
            <a:ext cx="7498080" cy="5105400"/>
          </a:xfrm>
        </p:spPr>
        <p:txBody>
          <a:bodyPr>
            <a:normAutofit lnSpcReduction="10000"/>
          </a:bodyPr>
          <a:lstStyle/>
          <a:p>
            <a:pPr lvl="0">
              <a:buClrTx/>
            </a:pPr>
            <a:r>
              <a:rPr lang="en-US" sz="2800" dirty="0" smtClean="0"/>
              <a:t>System can provide virtual training and exercise learning programs.</a:t>
            </a:r>
          </a:p>
          <a:p>
            <a:pPr lvl="0">
              <a:buClrTx/>
            </a:pPr>
            <a:r>
              <a:rPr lang="en-US" sz="2800" dirty="0" smtClean="0"/>
              <a:t>In can be further developed as an online application to make it more efficient, quick and easy to use.</a:t>
            </a:r>
          </a:p>
          <a:p>
            <a:pPr lvl="0">
              <a:buClrTx/>
            </a:pPr>
            <a:r>
              <a:rPr lang="en-US" sz="2800" dirty="0" smtClean="0"/>
              <a:t>System can be provided with backup facility to reduce the efforts in case of unexpected error like server down.</a:t>
            </a:r>
          </a:p>
          <a:p>
            <a:pPr lvl="0">
              <a:buClrTx/>
            </a:pPr>
            <a:r>
              <a:rPr lang="en-US" sz="2800" dirty="0" smtClean="0"/>
              <a:t>System can be converted to multi-user platform with sophisticated security checks.</a:t>
            </a:r>
          </a:p>
          <a:p>
            <a:pPr>
              <a:buClrTx/>
              <a:buNone/>
            </a:pPr>
            <a:r>
              <a:rPr lang="en-US" sz="2800" dirty="0" smtClean="0"/>
              <a:t> </a:t>
            </a:r>
          </a:p>
          <a:p>
            <a:pPr>
              <a:buClrTx/>
            </a:pPr>
            <a:endParaRPr lang="en-IN" sz="3300" dirty="0"/>
          </a:p>
        </p:txBody>
      </p:sp>
    </p:spTree>
    <p:extLst>
      <p:ext uri="{BB962C8B-B14F-4D97-AF65-F5344CB8AC3E}">
        <p14:creationId xmlns:p14="http://schemas.microsoft.com/office/powerpoint/2010/main" xmlns="" val="25377931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45162"/>
          </a:xfrm>
        </p:spPr>
        <p:txBody>
          <a:bodyPr/>
          <a:lstStyle/>
          <a:p>
            <a:pPr algn="ctr"/>
            <a:r>
              <a:rPr lang="en-IN" dirty="0" smtClean="0">
                <a:solidFill>
                  <a:schemeClr val="tx1"/>
                </a:solidFill>
                <a:effectLst/>
                <a:latin typeface="Impact" pitchFamily="34" charset="0"/>
              </a:rPr>
              <a:t>THANK  YOU</a:t>
            </a:r>
            <a:endParaRPr lang="en-IN" dirty="0">
              <a:solidFill>
                <a:schemeClr val="tx1"/>
              </a:solidFill>
              <a:effectLst/>
              <a:latin typeface="Impact" pitchFamily="34" charset="0"/>
            </a:endParaRPr>
          </a:p>
        </p:txBody>
      </p:sp>
    </p:spTree>
    <p:extLst>
      <p:ext uri="{BB962C8B-B14F-4D97-AF65-F5344CB8AC3E}">
        <p14:creationId xmlns:p14="http://schemas.microsoft.com/office/powerpoint/2010/main" xmlns="" val="1876784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rgbClr val="C00000"/>
                </a:solidFill>
                <a:latin typeface="Impact" pitchFamily="34" charset="0"/>
                <a:cs typeface="Times New Roman" pitchFamily="18" charset="0"/>
              </a:rPr>
              <a:t>Problem Definition</a:t>
            </a:r>
            <a:endParaRPr lang="en-IN" dirty="0">
              <a:solidFill>
                <a:srgbClr val="C00000"/>
              </a:solidFill>
              <a:latin typeface="Impact" pitchFamily="34" charset="0"/>
              <a:cs typeface="Times New Roman" pitchFamily="18" charset="0"/>
            </a:endParaRPr>
          </a:p>
        </p:txBody>
      </p:sp>
      <p:sp>
        <p:nvSpPr>
          <p:cNvPr id="3" name="Content Placeholder 2"/>
          <p:cNvSpPr>
            <a:spLocks noGrp="1"/>
          </p:cNvSpPr>
          <p:nvPr>
            <p:ph idx="1"/>
          </p:nvPr>
        </p:nvSpPr>
        <p:spPr>
          <a:xfrm>
            <a:off x="1066800" y="1524000"/>
            <a:ext cx="7498080" cy="4800600"/>
          </a:xfrm>
        </p:spPr>
        <p:txBody>
          <a:bodyPr>
            <a:normAutofit fontScale="92500"/>
          </a:bodyPr>
          <a:lstStyle/>
          <a:p>
            <a:pPr>
              <a:buClr>
                <a:schemeClr val="tx2"/>
              </a:buClr>
            </a:pPr>
            <a:r>
              <a:rPr lang="en-IN" sz="2400" dirty="0" smtClean="0">
                <a:latin typeface="Times New Roman" pitchFamily="18" charset="0"/>
                <a:cs typeface="Times New Roman" pitchFamily="18" charset="0"/>
              </a:rPr>
              <a:t>The present system is able to make searching process easier and storing data in more secure way as it is uses centralised database.</a:t>
            </a:r>
          </a:p>
          <a:p>
            <a:pPr>
              <a:buClr>
                <a:schemeClr val="tx2"/>
              </a:buClr>
            </a:pPr>
            <a:r>
              <a:rPr lang="en-IN" sz="2400" dirty="0" smtClean="0">
                <a:latin typeface="Times New Roman" pitchFamily="18" charset="0"/>
                <a:cs typeface="Times New Roman" pitchFamily="18" charset="0"/>
              </a:rPr>
              <a:t>The current system manually keeps all data related to Members, Profile, Package, Enquiry, Employee &amp; Salary details, Routine, Diet, Fees and Fees Receipt details etc that are required in exchange routine transactions</a:t>
            </a:r>
          </a:p>
          <a:p>
            <a:pPr>
              <a:buClr>
                <a:schemeClr val="tx2"/>
              </a:buClr>
            </a:pPr>
            <a:r>
              <a:rPr lang="en-IN" sz="2400" dirty="0" smtClean="0">
                <a:latin typeface="Times New Roman" pitchFamily="18" charset="0"/>
                <a:cs typeface="Times New Roman" pitchFamily="18" charset="0"/>
              </a:rPr>
              <a:t>We can interact with members and can solve their complaints and give feedback without much time requirement.</a:t>
            </a:r>
          </a:p>
          <a:p>
            <a:pPr>
              <a:buClr>
                <a:schemeClr val="tx2"/>
              </a:buClr>
            </a:pPr>
            <a:r>
              <a:rPr lang="en-US" sz="2400" dirty="0">
                <a:latin typeface="Times New Roman" pitchFamily="18" charset="0"/>
                <a:cs typeface="Times New Roman" pitchFamily="18" charset="0"/>
              </a:rPr>
              <a:t>The system </a:t>
            </a:r>
            <a:r>
              <a:rPr lang="en-US" sz="2400" dirty="0" smtClean="0">
                <a:latin typeface="Times New Roman" pitchFamily="18" charset="0"/>
                <a:cs typeface="Times New Roman" pitchFamily="18" charset="0"/>
              </a:rPr>
              <a:t>provide automated fees and fees receipt entry process of member and also communication with entities like </a:t>
            </a:r>
            <a:r>
              <a:rPr lang="en-IN" sz="2400" dirty="0" smtClean="0">
                <a:latin typeface="Times New Roman" pitchFamily="18" charset="0"/>
                <a:cs typeface="Times New Roman" pitchFamily="18" charset="0"/>
              </a:rPr>
              <a:t>Trainer, Dieticians, </a:t>
            </a:r>
            <a:r>
              <a:rPr lang="en-US" sz="2400" dirty="0" smtClean="0">
                <a:latin typeface="Times New Roman" pitchFamily="18" charset="0"/>
                <a:cs typeface="Times New Roman" pitchFamily="18" charset="0"/>
              </a:rPr>
              <a:t>etc.</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xmlns="" val="996306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C00000"/>
                </a:solidFill>
                <a:latin typeface="Impact" pitchFamily="34" charset="0"/>
              </a:rPr>
              <a:t>Limitation  of Manual System</a:t>
            </a:r>
            <a:endParaRPr lang="en-IN" dirty="0">
              <a:solidFill>
                <a:srgbClr val="C00000"/>
              </a:solidFill>
              <a:latin typeface="Impact" pitchFamily="34" charset="0"/>
            </a:endParaRPr>
          </a:p>
        </p:txBody>
      </p:sp>
      <p:sp>
        <p:nvSpPr>
          <p:cNvPr id="3" name="Content Placeholder 2"/>
          <p:cNvSpPr>
            <a:spLocks noGrp="1"/>
          </p:cNvSpPr>
          <p:nvPr>
            <p:ph idx="1"/>
          </p:nvPr>
        </p:nvSpPr>
        <p:spPr>
          <a:xfrm>
            <a:off x="609600" y="1981200"/>
            <a:ext cx="8229600" cy="4114800"/>
          </a:xfrm>
        </p:spPr>
        <p:txBody>
          <a:bodyPr>
            <a:noAutofit/>
          </a:bodyPr>
          <a:lstStyle/>
          <a:p>
            <a:pPr marL="539496" indent="-457200">
              <a:buClr>
                <a:schemeClr val="tx2"/>
              </a:buClr>
            </a:pPr>
            <a:r>
              <a:rPr lang="en-US" sz="2400" dirty="0" smtClean="0">
                <a:latin typeface="Times New Roman" pitchFamily="18" charset="0"/>
                <a:cs typeface="Times New Roman" pitchFamily="18" charset="0"/>
              </a:rPr>
              <a:t>It is difficult to maintain data and salary of employee and handle expenditure.</a:t>
            </a:r>
          </a:p>
          <a:p>
            <a:pPr marL="539496" indent="-457200">
              <a:buClr>
                <a:schemeClr val="tx2"/>
              </a:buClr>
            </a:pPr>
            <a:r>
              <a:rPr lang="en-US" sz="2400" dirty="0" smtClean="0">
                <a:latin typeface="Times New Roman" pitchFamily="18" charset="0"/>
                <a:cs typeface="Times New Roman" pitchFamily="18" charset="0"/>
              </a:rPr>
              <a:t>Searching of particular record gets time consuming.</a:t>
            </a:r>
            <a:endParaRPr lang="en-IN" sz="2400" dirty="0" smtClean="0">
              <a:latin typeface="Times New Roman" pitchFamily="18" charset="0"/>
              <a:cs typeface="Times New Roman" pitchFamily="18" charset="0"/>
            </a:endParaRPr>
          </a:p>
          <a:p>
            <a:pPr marL="539496" indent="-457200">
              <a:buClr>
                <a:schemeClr val="tx2"/>
              </a:buClr>
            </a:pPr>
            <a:r>
              <a:rPr lang="en-US" sz="2400" dirty="0" smtClean="0">
                <a:latin typeface="Times New Roman" pitchFamily="18" charset="0"/>
                <a:cs typeface="Times New Roman" pitchFamily="18" charset="0"/>
              </a:rPr>
              <a:t>Too much documentation work is needed in order to maintain record.</a:t>
            </a:r>
          </a:p>
          <a:p>
            <a:pPr marL="539496" indent="-457200">
              <a:buClr>
                <a:schemeClr val="tx2"/>
              </a:buClr>
            </a:pPr>
            <a:r>
              <a:rPr lang="en-US" sz="2400" dirty="0" smtClean="0">
                <a:latin typeface="Times New Roman" pitchFamily="18" charset="0"/>
                <a:cs typeface="Times New Roman" pitchFamily="18" charset="0"/>
              </a:rPr>
              <a:t>Time limits for member’s interactions with the administration. </a:t>
            </a:r>
          </a:p>
          <a:p>
            <a:pPr marL="539496" indent="-457200">
              <a:buClr>
                <a:schemeClr val="tx2"/>
              </a:buClr>
            </a:pPr>
            <a:r>
              <a:rPr lang="en-US" sz="2400" dirty="0" smtClean="0">
                <a:latin typeface="Times New Roman" pitchFamily="18" charset="0"/>
                <a:cs typeface="Times New Roman" pitchFamily="18" charset="0"/>
              </a:rPr>
              <a:t>Member’s complaint registration and services gets time consuming .</a:t>
            </a:r>
          </a:p>
          <a:p>
            <a:pPr marL="539496" indent="-457200">
              <a:buClr>
                <a:schemeClr val="tx2"/>
              </a:buClr>
            </a:pPr>
            <a:r>
              <a:rPr lang="en-US" sz="2400" dirty="0" smtClean="0">
                <a:latin typeface="Times New Roman" pitchFamily="18" charset="0"/>
                <a:cs typeface="Times New Roman" pitchFamily="18" charset="0"/>
              </a:rPr>
              <a:t>Less secured as data is not authorized.</a:t>
            </a:r>
          </a:p>
          <a:p>
            <a:pPr>
              <a:buClr>
                <a:schemeClr val="tx2">
                  <a:lumMod val="50000"/>
                </a:schemeClr>
              </a:buClr>
              <a:buFont typeface="+mj-lt"/>
              <a:buAutoNum type="arabicPeriod"/>
            </a:pPr>
            <a:endParaRPr lang="en-US" sz="2400" dirty="0" smtClean="0"/>
          </a:p>
        </p:txBody>
      </p:sp>
    </p:spTree>
    <p:extLst>
      <p:ext uri="{BB962C8B-B14F-4D97-AF65-F5344CB8AC3E}">
        <p14:creationId xmlns:p14="http://schemas.microsoft.com/office/powerpoint/2010/main" xmlns="" val="35651184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C00000"/>
                </a:solidFill>
                <a:latin typeface="Impact" pitchFamily="34" charset="0"/>
                <a:cs typeface="Times New Roman" pitchFamily="18" charset="0"/>
              </a:rPr>
              <a:t>Proposed System</a:t>
            </a:r>
            <a:endParaRPr lang="en-IN" dirty="0">
              <a:solidFill>
                <a:srgbClr val="C00000"/>
              </a:solidFill>
              <a:latin typeface="Impact" pitchFamily="34" charset="0"/>
              <a:cs typeface="Times New Roman" pitchFamily="18" charset="0"/>
            </a:endParaRPr>
          </a:p>
        </p:txBody>
      </p:sp>
      <p:sp>
        <p:nvSpPr>
          <p:cNvPr id="3" name="Content Placeholder 2"/>
          <p:cNvSpPr>
            <a:spLocks noGrp="1"/>
          </p:cNvSpPr>
          <p:nvPr>
            <p:ph idx="1"/>
          </p:nvPr>
        </p:nvSpPr>
        <p:spPr>
          <a:xfrm>
            <a:off x="1143000" y="1676400"/>
            <a:ext cx="7498080" cy="4800600"/>
          </a:xfrm>
        </p:spPr>
        <p:txBody>
          <a:bodyPr>
            <a:normAutofit fontScale="92500" lnSpcReduction="10000"/>
          </a:bodyPr>
          <a:lstStyle/>
          <a:p>
            <a:pPr>
              <a:buNone/>
            </a:pPr>
            <a:r>
              <a:rPr lang="en-US" sz="2000" b="1" dirty="0" smtClean="0"/>
              <a:t>		</a:t>
            </a:r>
            <a:endParaRPr lang="en-US" sz="2000" dirty="0" smtClean="0"/>
          </a:p>
          <a:p>
            <a:pPr>
              <a:buClrTx/>
            </a:pPr>
            <a:r>
              <a:rPr lang="en-US" sz="2000" dirty="0" smtClean="0"/>
              <a:t>The proposed system is highly secured because it provide verification for accessing system to avoid unauthorized access</a:t>
            </a:r>
          </a:p>
          <a:p>
            <a:pPr>
              <a:buClrTx/>
            </a:pPr>
            <a:r>
              <a:rPr lang="en-US" sz="2000" dirty="0" smtClean="0"/>
              <a:t>Provide proper enquiry and registration of members according to their packages.</a:t>
            </a:r>
          </a:p>
          <a:p>
            <a:pPr>
              <a:buClrTx/>
            </a:pPr>
            <a:r>
              <a:rPr lang="en-US" sz="2000" dirty="0" smtClean="0"/>
              <a:t>This system will specifically focus on the member health progress with the help of graphs as per their routine physique check-ups so as to show the necessary change to be made to change in routine and diets.</a:t>
            </a:r>
          </a:p>
          <a:p>
            <a:pPr>
              <a:buClrTx/>
            </a:pPr>
            <a:r>
              <a:rPr lang="en-US" sz="2000" dirty="0" smtClean="0"/>
              <a:t>This system will have centralized database.</a:t>
            </a:r>
          </a:p>
          <a:p>
            <a:pPr>
              <a:buClrTx/>
            </a:pPr>
            <a:r>
              <a:rPr lang="en-US" sz="2000" dirty="0" smtClean="0"/>
              <a:t>Maintains member information as per the required area of interest of the member (Yoga, Gym, Aerobics, etc).</a:t>
            </a:r>
          </a:p>
          <a:p>
            <a:pPr>
              <a:buClrTx/>
            </a:pPr>
            <a:r>
              <a:rPr lang="en-US" sz="2000" dirty="0" smtClean="0"/>
              <a:t>Maintains employee registration and their salary details.</a:t>
            </a:r>
          </a:p>
          <a:p>
            <a:pPr>
              <a:buClrTx/>
            </a:pPr>
            <a:r>
              <a:rPr lang="en-US" sz="2000" dirty="0" smtClean="0"/>
              <a:t>This system handles equipment management and day to day expenses required to serve the club members.</a:t>
            </a:r>
          </a:p>
          <a:p>
            <a:pPr>
              <a:buClr>
                <a:schemeClr val="tx2">
                  <a:lumMod val="50000"/>
                </a:schemeClr>
              </a:buClr>
              <a:buSzPct val="150000"/>
              <a:buNone/>
            </a:pPr>
            <a:endParaRPr lang="en-US" sz="2000" dirty="0" smtClean="0"/>
          </a:p>
          <a:p>
            <a:pPr>
              <a:buClr>
                <a:schemeClr val="tx2">
                  <a:lumMod val="50000"/>
                </a:schemeClr>
              </a:buClr>
              <a:buSzPct val="150000"/>
              <a:buNone/>
            </a:pPr>
            <a:endParaRPr lang="en-US" sz="2000" dirty="0" smtClean="0"/>
          </a:p>
          <a:p>
            <a:pPr>
              <a:buClr>
                <a:schemeClr val="tx2">
                  <a:lumMod val="50000"/>
                </a:schemeClr>
              </a:buClr>
              <a:buSzPct val="150000"/>
              <a:buNone/>
            </a:pPr>
            <a:endParaRPr lang="en-US" sz="2000" dirty="0" smtClean="0"/>
          </a:p>
        </p:txBody>
      </p:sp>
    </p:spTree>
    <p:extLst>
      <p:ext uri="{BB962C8B-B14F-4D97-AF65-F5344CB8AC3E}">
        <p14:creationId xmlns:p14="http://schemas.microsoft.com/office/powerpoint/2010/main" xmlns="" val="32538803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4400" dirty="0" smtClean="0">
                <a:solidFill>
                  <a:srgbClr val="C00000"/>
                </a:solidFill>
                <a:latin typeface="Impact" pitchFamily="34" charset="0"/>
              </a:rPr>
              <a:t>Objectives of the Proposed System:</a:t>
            </a:r>
          </a:p>
        </p:txBody>
      </p:sp>
      <p:sp>
        <p:nvSpPr>
          <p:cNvPr id="3" name="Content Placeholder 2"/>
          <p:cNvSpPr>
            <a:spLocks noGrp="1"/>
          </p:cNvSpPr>
          <p:nvPr>
            <p:ph idx="1"/>
          </p:nvPr>
        </p:nvSpPr>
        <p:spPr>
          <a:xfrm>
            <a:off x="1435608" y="1447800"/>
            <a:ext cx="7498080" cy="5410200"/>
          </a:xfrm>
        </p:spPr>
        <p:txBody>
          <a:bodyPr>
            <a:normAutofit fontScale="55000" lnSpcReduction="20000"/>
          </a:bodyPr>
          <a:lstStyle/>
          <a:p>
            <a:pPr>
              <a:buClr>
                <a:schemeClr val="tx2">
                  <a:lumMod val="50000"/>
                </a:schemeClr>
              </a:buClr>
              <a:buSzPct val="150000"/>
              <a:buNone/>
            </a:pPr>
            <a:endParaRPr lang="en-US" dirty="0" smtClean="0"/>
          </a:p>
          <a:p>
            <a:pPr>
              <a:buClr>
                <a:schemeClr val="tx2">
                  <a:lumMod val="50000"/>
                </a:schemeClr>
              </a:buClr>
              <a:buSzPct val="150000"/>
              <a:buNone/>
            </a:pPr>
            <a:r>
              <a:rPr lang="en-US" dirty="0" smtClean="0"/>
              <a:t> </a:t>
            </a:r>
            <a:endParaRPr lang="en-US" dirty="0" smtClean="0">
              <a:latin typeface="Times New Roman" pitchFamily="18" charset="0"/>
              <a:cs typeface="Times New Roman" pitchFamily="18" charset="0"/>
            </a:endParaRPr>
          </a:p>
          <a:p>
            <a:pPr lvl="0">
              <a:buClrTx/>
            </a:pPr>
            <a:r>
              <a:rPr lang="en-US" dirty="0" smtClean="0"/>
              <a:t>To make proper enquiry and registration of packages like gym, yoga, aerobics or sports or combine packages along with the diet plans </a:t>
            </a:r>
          </a:p>
          <a:p>
            <a:pPr lvl="0">
              <a:buClrTx/>
            </a:pPr>
            <a:r>
              <a:rPr lang="en-US" dirty="0" smtClean="0"/>
              <a:t>To keep proper update record of master data such as staff, supplier and members with their daily transactions.</a:t>
            </a:r>
          </a:p>
          <a:p>
            <a:pPr lvl="0">
              <a:buClrTx/>
            </a:pPr>
            <a:r>
              <a:rPr lang="en-US" dirty="0" smtClean="0"/>
              <a:t>To keep updating of services like equipment management, electricity bills, maintenance details, advertisement bills etc.</a:t>
            </a:r>
          </a:p>
          <a:p>
            <a:pPr lvl="0">
              <a:buClrTx/>
            </a:pPr>
            <a:r>
              <a:rPr lang="en-US" dirty="0" smtClean="0"/>
              <a:t>To provide track of time to time employee work time, and make scheduling.</a:t>
            </a:r>
          </a:p>
          <a:p>
            <a:pPr lvl="0">
              <a:buClrTx/>
            </a:pPr>
            <a:r>
              <a:rPr lang="en-US" dirty="0" smtClean="0"/>
              <a:t>To Maintain all the package and income details with report for all criteria and transactions</a:t>
            </a:r>
          </a:p>
          <a:p>
            <a:pPr lvl="0">
              <a:buClrTx/>
            </a:pPr>
            <a:r>
              <a:rPr lang="en-US" dirty="0" smtClean="0"/>
              <a:t>To provide members with their progress card after every 15 days. </a:t>
            </a:r>
          </a:p>
          <a:p>
            <a:pPr lvl="0">
              <a:buClrTx/>
            </a:pPr>
            <a:r>
              <a:rPr lang="en-US" dirty="0" smtClean="0"/>
              <a:t>To calculate and compute transactions as it is based on various parameters bills and payments of supplier and member fees and package with membership details.</a:t>
            </a:r>
          </a:p>
          <a:p>
            <a:pPr lvl="0">
              <a:buClrTx/>
            </a:pPr>
            <a:r>
              <a:rPr lang="en-US" dirty="0" smtClean="0"/>
              <a:t>To maintain record of all employees like manager, dieticians, trainers, workers, etc along with their salary</a:t>
            </a:r>
          </a:p>
          <a:p>
            <a:pPr lvl="0">
              <a:buClrTx/>
            </a:pPr>
            <a:r>
              <a:rPr lang="en-US" dirty="0" smtClean="0"/>
              <a:t>To facilitate the user to generate accurate, timely and neat reports.</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C00000"/>
                </a:solidFill>
                <a:effectLst>
                  <a:outerShdw blurRad="38100" dist="38100" dir="2700000" algn="tl">
                    <a:srgbClr val="000000">
                      <a:alpha val="43137"/>
                    </a:srgbClr>
                  </a:outerShdw>
                </a:effectLst>
                <a:latin typeface="Impact" pitchFamily="34" charset="0"/>
                <a:cs typeface="Times New Roman" pitchFamily="18" charset="0"/>
              </a:rPr>
              <a:t>List of Process </a:t>
            </a:r>
            <a:r>
              <a:rPr lang="en-IN" dirty="0" smtClean="0">
                <a:solidFill>
                  <a:srgbClr val="C00000"/>
                </a:solidFill>
                <a:latin typeface="Impact" pitchFamily="34" charset="0"/>
                <a:cs typeface="Times New Roman" pitchFamily="18" charset="0"/>
              </a:rPr>
              <a:t>Within System</a:t>
            </a:r>
            <a:endParaRPr lang="en-IN" dirty="0">
              <a:solidFill>
                <a:srgbClr val="C00000"/>
              </a:solidFill>
              <a:latin typeface="Impact" pitchFamily="34" charset="0"/>
              <a:cs typeface="Times New Roman" pitchFamily="18" charset="0"/>
            </a:endParaRPr>
          </a:p>
        </p:txBody>
      </p:sp>
      <p:sp>
        <p:nvSpPr>
          <p:cNvPr id="3" name="Content Placeholder 2"/>
          <p:cNvSpPr>
            <a:spLocks noGrp="1"/>
          </p:cNvSpPr>
          <p:nvPr>
            <p:ph idx="1"/>
          </p:nvPr>
        </p:nvSpPr>
        <p:spPr>
          <a:xfrm>
            <a:off x="914400" y="1447800"/>
            <a:ext cx="8229600" cy="4876800"/>
          </a:xfrm>
        </p:spPr>
        <p:txBody>
          <a:bodyPr>
            <a:normAutofit fontScale="70000" lnSpcReduction="20000"/>
          </a:bodyPr>
          <a:lstStyle/>
          <a:p>
            <a:pPr>
              <a:buNone/>
            </a:pPr>
            <a:r>
              <a:rPr lang="en-US" sz="2400" dirty="0" smtClean="0"/>
              <a:t>			The project is basically proposed to computerize the existing system so as to gain accuracy, processing speed, data consistency, and data integrity. Software for complete management of gym, aerobic, health and other sport clubs. This all in one solution helps to track the work in a fitness center: track member visits, sales, create various fitness packages and services, track employee work time, and make scheduling. The proposed system mainly covers the following points:</a:t>
            </a:r>
          </a:p>
          <a:p>
            <a:r>
              <a:rPr lang="en-US" sz="2400" dirty="0" smtClean="0"/>
              <a:t> </a:t>
            </a:r>
          </a:p>
          <a:p>
            <a:pPr lvl="0"/>
            <a:r>
              <a:rPr lang="en-US" sz="2400" b="1" u="sng" dirty="0" smtClean="0"/>
              <a:t>Master Maintenance:</a:t>
            </a:r>
            <a:r>
              <a:rPr lang="en-US" sz="2400" b="1" dirty="0" smtClean="0"/>
              <a:t> </a:t>
            </a:r>
            <a:r>
              <a:rPr lang="en-US" sz="2400" dirty="0" smtClean="0"/>
              <a:t>Under this module the system maintains all the details of operations, processes and transactions. It also maintains members, packages, progress, employees, supplier and equipment details.</a:t>
            </a:r>
          </a:p>
          <a:p>
            <a:pPr lvl="0"/>
            <a:r>
              <a:rPr lang="en-US" sz="2400" b="1" u="sng" dirty="0" smtClean="0"/>
              <a:t>Enquiry Process:</a:t>
            </a:r>
            <a:r>
              <a:rPr lang="en-US" sz="2400" b="1" dirty="0" smtClean="0"/>
              <a:t> </a:t>
            </a:r>
            <a:r>
              <a:rPr lang="en-US" sz="2400" dirty="0" smtClean="0"/>
              <a:t>Under this module the system maintains enquiry details of the customers who want to become members of center with their area of interest</a:t>
            </a:r>
          </a:p>
          <a:p>
            <a:pPr lvl="0"/>
            <a:r>
              <a:rPr lang="en-US" sz="2400" b="1" u="sng" dirty="0" smtClean="0"/>
              <a:t>Registration Process:</a:t>
            </a:r>
            <a:r>
              <a:rPr lang="en-US" sz="2400" b="1" dirty="0" smtClean="0"/>
              <a:t> </a:t>
            </a:r>
            <a:r>
              <a:rPr lang="en-US" sz="2400" dirty="0" smtClean="0"/>
              <a:t>This module adds new member details. It also record employee details along with manager details.                 </a:t>
            </a:r>
          </a:p>
          <a:p>
            <a:r>
              <a:rPr lang="en-US" sz="2400" b="1" u="sng" dirty="0" smtClean="0"/>
              <a:t>Equipment management Process:</a:t>
            </a:r>
            <a:r>
              <a:rPr lang="en-US" sz="2400" b="1" dirty="0" smtClean="0"/>
              <a:t> </a:t>
            </a:r>
            <a:r>
              <a:rPr lang="en-US" sz="2400" dirty="0" smtClean="0"/>
              <a:t>This process maintains all equipment details of suppliers along with their various type also this </a:t>
            </a:r>
            <a:endParaRPr lang="en-US" sz="4200" dirty="0" smtClean="0"/>
          </a:p>
        </p:txBody>
      </p:sp>
    </p:spTree>
    <p:extLst>
      <p:ext uri="{BB962C8B-B14F-4D97-AF65-F5344CB8AC3E}">
        <p14:creationId xmlns:p14="http://schemas.microsoft.com/office/powerpoint/2010/main" xmlns="" val="4050307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1809</TotalTime>
  <Words>737</Words>
  <Application>Microsoft Office PowerPoint</Application>
  <PresentationFormat>On-screen Show (4:3)</PresentationFormat>
  <Paragraphs>187</Paragraphs>
  <Slides>46</Slides>
  <Notes>7</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Technic</vt:lpstr>
      <vt:lpstr>Slide 1</vt:lpstr>
      <vt:lpstr>   Agenda</vt:lpstr>
      <vt:lpstr>System Overview</vt:lpstr>
      <vt:lpstr>Technologies Used</vt:lpstr>
      <vt:lpstr>Problem Definition</vt:lpstr>
      <vt:lpstr>Limitation  of Manual System</vt:lpstr>
      <vt:lpstr>Proposed System</vt:lpstr>
      <vt:lpstr>Objectives of the Proposed System:</vt:lpstr>
      <vt:lpstr>List of Process Within System</vt:lpstr>
      <vt:lpstr>List of Process Within System</vt:lpstr>
      <vt:lpstr> Entity-Relationship diagram </vt:lpstr>
      <vt:lpstr>Slide 12</vt:lpstr>
      <vt:lpstr>Slide 13</vt:lpstr>
      <vt:lpstr>Slide 14</vt:lpstr>
      <vt:lpstr>Slide 15</vt:lpstr>
      <vt:lpstr>Slide 16</vt:lpstr>
      <vt:lpstr>Slide 17</vt:lpstr>
      <vt:lpstr>Slide 18</vt:lpstr>
      <vt:lpstr>Login Form</vt:lpstr>
      <vt:lpstr>MDI form</vt:lpstr>
      <vt:lpstr>Enquiry Form</vt:lpstr>
      <vt:lpstr>Member Registration</vt:lpstr>
      <vt:lpstr>Trainer</vt:lpstr>
      <vt:lpstr>Dietician</vt:lpstr>
      <vt:lpstr>Package </vt:lpstr>
      <vt:lpstr>Profile</vt:lpstr>
      <vt:lpstr>Complaint</vt:lpstr>
      <vt:lpstr>Complaint Feedback</vt:lpstr>
      <vt:lpstr>Batch</vt:lpstr>
      <vt:lpstr>Routine</vt:lpstr>
      <vt:lpstr>Diet</vt:lpstr>
      <vt:lpstr>Salary</vt:lpstr>
      <vt:lpstr>Fees</vt:lpstr>
      <vt:lpstr>Fees Receipt</vt:lpstr>
      <vt:lpstr>Manager</vt:lpstr>
      <vt:lpstr>Maintenance</vt:lpstr>
      <vt:lpstr>Employee</vt:lpstr>
      <vt:lpstr>Member Report</vt:lpstr>
      <vt:lpstr>Profile Report</vt:lpstr>
      <vt:lpstr>Member Report</vt:lpstr>
      <vt:lpstr>Trainer Report</vt:lpstr>
      <vt:lpstr>Fees Receipt Report</vt:lpstr>
      <vt:lpstr>Features of System</vt:lpstr>
      <vt:lpstr>Advantages &amp; Limitations </vt:lpstr>
      <vt:lpstr>Future Enhancement</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college of arts, science and commerce</dc:title>
  <dc:creator>pintu pats</dc:creator>
  <cp:lastModifiedBy>Windows User</cp:lastModifiedBy>
  <cp:revision>171</cp:revision>
  <dcterms:created xsi:type="dcterms:W3CDTF">2006-08-16T00:00:00Z</dcterms:created>
  <dcterms:modified xsi:type="dcterms:W3CDTF">2021-04-16T07:55:36Z</dcterms:modified>
</cp:coreProperties>
</file>